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2" r:id="rId1"/>
  </p:sldMasterIdLst>
  <p:notesMasterIdLst>
    <p:notesMasterId r:id="rId83"/>
  </p:notesMasterIdLst>
  <p:sldIdLst>
    <p:sldId id="256" r:id="rId2"/>
    <p:sldId id="344" r:id="rId3"/>
    <p:sldId id="257" r:id="rId4"/>
    <p:sldId id="258" r:id="rId5"/>
    <p:sldId id="259" r:id="rId6"/>
    <p:sldId id="260" r:id="rId7"/>
    <p:sldId id="263" r:id="rId8"/>
    <p:sldId id="266" r:id="rId9"/>
    <p:sldId id="264" r:id="rId10"/>
    <p:sldId id="267" r:id="rId11"/>
    <p:sldId id="265" r:id="rId12"/>
    <p:sldId id="276" r:id="rId13"/>
    <p:sldId id="277" r:id="rId14"/>
    <p:sldId id="278" r:id="rId15"/>
    <p:sldId id="281" r:id="rId16"/>
    <p:sldId id="282" r:id="rId17"/>
    <p:sldId id="268" r:id="rId18"/>
    <p:sldId id="280" r:id="rId19"/>
    <p:sldId id="273" r:id="rId20"/>
    <p:sldId id="271" r:id="rId21"/>
    <p:sldId id="284" r:id="rId22"/>
    <p:sldId id="283" r:id="rId23"/>
    <p:sldId id="285" r:id="rId24"/>
    <p:sldId id="289" r:id="rId25"/>
    <p:sldId id="287" r:id="rId26"/>
    <p:sldId id="288" r:id="rId27"/>
    <p:sldId id="290" r:id="rId28"/>
    <p:sldId id="291" r:id="rId29"/>
    <p:sldId id="292" r:id="rId30"/>
    <p:sldId id="293" r:id="rId31"/>
    <p:sldId id="295" r:id="rId32"/>
    <p:sldId id="294" r:id="rId33"/>
    <p:sldId id="297" r:id="rId34"/>
    <p:sldId id="296" r:id="rId35"/>
    <p:sldId id="308" r:id="rId36"/>
    <p:sldId id="299" r:id="rId37"/>
    <p:sldId id="300" r:id="rId38"/>
    <p:sldId id="301" r:id="rId39"/>
    <p:sldId id="302" r:id="rId40"/>
    <p:sldId id="303" r:id="rId41"/>
    <p:sldId id="323" r:id="rId42"/>
    <p:sldId id="325" r:id="rId43"/>
    <p:sldId id="304" r:id="rId44"/>
    <p:sldId id="305" r:id="rId45"/>
    <p:sldId id="306" r:id="rId46"/>
    <p:sldId id="307" r:id="rId47"/>
    <p:sldId id="310" r:id="rId48"/>
    <p:sldId id="309" r:id="rId49"/>
    <p:sldId id="317" r:id="rId50"/>
    <p:sldId id="318" r:id="rId51"/>
    <p:sldId id="319" r:id="rId52"/>
    <p:sldId id="320" r:id="rId53"/>
    <p:sldId id="312" r:id="rId54"/>
    <p:sldId id="316" r:id="rId55"/>
    <p:sldId id="313" r:id="rId56"/>
    <p:sldId id="315" r:id="rId57"/>
    <p:sldId id="314" r:id="rId58"/>
    <p:sldId id="311" r:id="rId59"/>
    <p:sldId id="349" r:id="rId60"/>
    <p:sldId id="322" r:id="rId61"/>
    <p:sldId id="321" r:id="rId62"/>
    <p:sldId id="326" r:id="rId63"/>
    <p:sldId id="327" r:id="rId64"/>
    <p:sldId id="328" r:id="rId65"/>
    <p:sldId id="329" r:id="rId66"/>
    <p:sldId id="330" r:id="rId67"/>
    <p:sldId id="331" r:id="rId68"/>
    <p:sldId id="332" r:id="rId69"/>
    <p:sldId id="333" r:id="rId70"/>
    <p:sldId id="336" r:id="rId71"/>
    <p:sldId id="347" r:id="rId72"/>
    <p:sldId id="335" r:id="rId73"/>
    <p:sldId id="337" r:id="rId74"/>
    <p:sldId id="338" r:id="rId75"/>
    <p:sldId id="339" r:id="rId76"/>
    <p:sldId id="350" r:id="rId77"/>
    <p:sldId id="341" r:id="rId78"/>
    <p:sldId id="342" r:id="rId79"/>
    <p:sldId id="348" r:id="rId80"/>
    <p:sldId id="345" r:id="rId81"/>
    <p:sldId id="346" r:id="rId82"/>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A7636C36-35CB-4451-AF2A-862CE26E838D}">
          <p14:sldIdLst>
            <p14:sldId id="256"/>
            <p14:sldId id="344"/>
            <p14:sldId id="257"/>
            <p14:sldId id="258"/>
            <p14:sldId id="259"/>
          </p14:sldIdLst>
        </p14:section>
        <p14:section name="ĐỊNH DẠNG KÍ TỰ" id="{6BB47C53-DB40-411C-83B7-62DF81D8A5B3}">
          <p14:sldIdLst>
            <p14:sldId id="260"/>
            <p14:sldId id="263"/>
            <p14:sldId id="266"/>
            <p14:sldId id="264"/>
            <p14:sldId id="267"/>
            <p14:sldId id="265"/>
            <p14:sldId id="276"/>
            <p14:sldId id="277"/>
            <p14:sldId id="278"/>
            <p14:sldId id="281"/>
            <p14:sldId id="282"/>
            <p14:sldId id="268"/>
            <p14:sldId id="280"/>
            <p14:sldId id="273"/>
            <p14:sldId id="271"/>
            <p14:sldId id="284"/>
            <p14:sldId id="283"/>
          </p14:sldIdLst>
        </p14:section>
        <p14:section name="ĐỊNH DẠNG ĐOẠN" id="{ABE24687-C5D9-487F-A8DC-91FC2A1718C9}">
          <p14:sldIdLst>
            <p14:sldId id="285"/>
            <p14:sldId id="289"/>
            <p14:sldId id="287"/>
            <p14:sldId id="288"/>
            <p14:sldId id="290"/>
            <p14:sldId id="291"/>
            <p14:sldId id="292"/>
            <p14:sldId id="293"/>
            <p14:sldId id="295"/>
            <p14:sldId id="294"/>
            <p14:sldId id="297"/>
            <p14:sldId id="296"/>
            <p14:sldId id="308"/>
            <p14:sldId id="299"/>
            <p14:sldId id="300"/>
            <p14:sldId id="301"/>
            <p14:sldId id="302"/>
            <p14:sldId id="303"/>
            <p14:sldId id="323"/>
            <p14:sldId id="325"/>
            <p14:sldId id="304"/>
            <p14:sldId id="305"/>
            <p14:sldId id="306"/>
            <p14:sldId id="307"/>
            <p14:sldId id="310"/>
            <p14:sldId id="309"/>
            <p14:sldId id="317"/>
            <p14:sldId id="318"/>
            <p14:sldId id="319"/>
            <p14:sldId id="320"/>
            <p14:sldId id="312"/>
            <p14:sldId id="316"/>
            <p14:sldId id="313"/>
            <p14:sldId id="315"/>
            <p14:sldId id="314"/>
            <p14:sldId id="311"/>
            <p14:sldId id="349"/>
          </p14:sldIdLst>
        </p14:section>
        <p14:section name="ĐỊNH DẠNG TRANG" id="{5C9739F2-5CE6-4AD4-8663-A3340C84FBF5}">
          <p14:sldIdLst>
            <p14:sldId id="322"/>
            <p14:sldId id="321"/>
            <p14:sldId id="326"/>
            <p14:sldId id="327"/>
            <p14:sldId id="328"/>
            <p14:sldId id="329"/>
            <p14:sldId id="330"/>
            <p14:sldId id="331"/>
            <p14:sldId id="332"/>
            <p14:sldId id="333"/>
            <p14:sldId id="336"/>
            <p14:sldId id="347"/>
            <p14:sldId id="335"/>
            <p14:sldId id="337"/>
            <p14:sldId id="338"/>
            <p14:sldId id="339"/>
            <p14:sldId id="350"/>
            <p14:sldId id="341"/>
            <p14:sldId id="342"/>
          </p14:sldIdLst>
        </p14:section>
        <p14:section name="TO TUONG" id="{4703FCE5-3484-43F7-9E6B-D5280400E0CA}">
          <p14:sldIdLst>
            <p14:sldId id="348"/>
          </p14:sldIdLst>
        </p14:section>
        <p14:section name="CUNG CO" id="{2A8BA06C-23BC-4274-A325-256CA6A6686A}">
          <p14:sldIdLst>
            <p14:sldId id="345"/>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DDBA"/>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71" d="100"/>
          <a:sy n="71" d="100"/>
        </p:scale>
        <p:origin x="4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jpg"/></Relationships>
</file>

<file path=ppt/diagrams/_rels/data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E11A5-5555-4A7C-9E70-EB307EDD55AA}" type="doc">
      <dgm:prSet loTypeId="urn:microsoft.com/office/officeart/2005/8/layout/hList7" loCatId="list" qsTypeId="urn:microsoft.com/office/officeart/2005/8/quickstyle/3d1" qsCatId="3D" csTypeId="urn:microsoft.com/office/officeart/2005/8/colors/colorful4" csCatId="colorful" phldr="1"/>
      <dgm:spPr/>
      <dgm:t>
        <a:bodyPr/>
        <a:lstStyle/>
        <a:p>
          <a:endParaRPr lang="en-US"/>
        </a:p>
      </dgm:t>
    </dgm:pt>
    <dgm:pt modelId="{612F5110-9ECD-4798-89C1-6C271427D85C}">
      <dgm:prSet phldrT="[Text]"/>
      <dgm:spPr/>
      <dgm:t>
        <a:bodyPr/>
        <a:lstStyle/>
        <a:p>
          <a:r>
            <a:rPr lang="en-US" smtClean="0">
              <a:latin typeface="Times New Roman" panose="02020603050405020304" pitchFamily="18" charset="0"/>
              <a:cs typeface="Times New Roman" panose="02020603050405020304" pitchFamily="18" charset="0"/>
            </a:rPr>
            <a:t>ĐỊNH DẠNG</a:t>
          </a:r>
        </a:p>
        <a:p>
          <a:r>
            <a:rPr lang="en-US" b="1" u="sng" smtClean="0">
              <a:latin typeface="Times New Roman" panose="02020603050405020304" pitchFamily="18" charset="0"/>
              <a:cs typeface="Times New Roman" panose="02020603050405020304" pitchFamily="18" charset="0"/>
            </a:rPr>
            <a:t>KÍ TỰ</a:t>
          </a:r>
          <a:endParaRPr lang="en-US" b="1" u="sng">
            <a:latin typeface="Times New Roman" panose="02020603050405020304" pitchFamily="18" charset="0"/>
            <a:cs typeface="Times New Roman" panose="02020603050405020304" pitchFamily="18" charset="0"/>
          </a:endParaRPr>
        </a:p>
      </dgm:t>
    </dgm:pt>
    <dgm:pt modelId="{81A42B6F-819F-4AB9-A3F7-F04428592E3C}" type="parTrans" cxnId="{9EF7F5BE-216B-448D-ABFB-24B1DFF8F174}">
      <dgm:prSet/>
      <dgm:spPr/>
      <dgm:t>
        <a:bodyPr/>
        <a:lstStyle/>
        <a:p>
          <a:endParaRPr lang="en-US">
            <a:latin typeface="Times New Roman" panose="02020603050405020304" pitchFamily="18" charset="0"/>
            <a:cs typeface="Times New Roman" panose="02020603050405020304" pitchFamily="18" charset="0"/>
          </a:endParaRPr>
        </a:p>
      </dgm:t>
    </dgm:pt>
    <dgm:pt modelId="{D25F5304-A575-4D04-882A-F153E7C79E68}" type="sibTrans" cxnId="{9EF7F5BE-216B-448D-ABFB-24B1DFF8F174}">
      <dgm:prSet/>
      <dgm:spPr/>
      <dgm:t>
        <a:bodyPr/>
        <a:lstStyle/>
        <a:p>
          <a:endParaRPr lang="en-US">
            <a:latin typeface="Times New Roman" panose="02020603050405020304" pitchFamily="18" charset="0"/>
            <a:cs typeface="Times New Roman" panose="02020603050405020304" pitchFamily="18" charset="0"/>
          </a:endParaRPr>
        </a:p>
      </dgm:t>
    </dgm:pt>
    <dgm:pt modelId="{9D84E0C7-94E8-4E28-AB14-C6E7C06C3905}">
      <dgm:prSet phldrT="[Text]"/>
      <dgm:spPr/>
      <dgm:t>
        <a:bodyPr/>
        <a:lstStyle/>
        <a:p>
          <a:r>
            <a:rPr lang="en-US" smtClean="0">
              <a:latin typeface="Times New Roman" panose="02020603050405020304" pitchFamily="18" charset="0"/>
              <a:cs typeface="Times New Roman" panose="02020603050405020304" pitchFamily="18" charset="0"/>
            </a:rPr>
            <a:t>ĐỊNH DẠNG </a:t>
          </a:r>
          <a:r>
            <a:rPr lang="en-US" b="1" u="sng" smtClean="0">
              <a:latin typeface="Times New Roman" panose="02020603050405020304" pitchFamily="18" charset="0"/>
              <a:cs typeface="Times New Roman" panose="02020603050405020304" pitchFamily="18" charset="0"/>
            </a:rPr>
            <a:t>ĐOẠN VĂN BẢN</a:t>
          </a:r>
          <a:endParaRPr lang="en-US" b="1" u="sng">
            <a:latin typeface="Times New Roman" panose="02020603050405020304" pitchFamily="18" charset="0"/>
            <a:cs typeface="Times New Roman" panose="02020603050405020304" pitchFamily="18" charset="0"/>
          </a:endParaRPr>
        </a:p>
      </dgm:t>
    </dgm:pt>
    <dgm:pt modelId="{FA4F2AC4-B35F-4CA3-9852-FAAB902E3BB3}" type="parTrans" cxnId="{F1BB9DC2-D084-441D-9593-05534E7CC6AA}">
      <dgm:prSet/>
      <dgm:spPr/>
      <dgm:t>
        <a:bodyPr/>
        <a:lstStyle/>
        <a:p>
          <a:endParaRPr lang="en-US">
            <a:latin typeface="Times New Roman" panose="02020603050405020304" pitchFamily="18" charset="0"/>
            <a:cs typeface="Times New Roman" panose="02020603050405020304" pitchFamily="18" charset="0"/>
          </a:endParaRPr>
        </a:p>
      </dgm:t>
    </dgm:pt>
    <dgm:pt modelId="{D8E38C76-5EBC-44BD-B9A9-7BF64CD001A5}" type="sibTrans" cxnId="{F1BB9DC2-D084-441D-9593-05534E7CC6AA}">
      <dgm:prSet/>
      <dgm:spPr/>
      <dgm:t>
        <a:bodyPr/>
        <a:lstStyle/>
        <a:p>
          <a:endParaRPr lang="en-US">
            <a:latin typeface="Times New Roman" panose="02020603050405020304" pitchFamily="18" charset="0"/>
            <a:cs typeface="Times New Roman" panose="02020603050405020304" pitchFamily="18" charset="0"/>
          </a:endParaRPr>
        </a:p>
      </dgm:t>
    </dgm:pt>
    <dgm:pt modelId="{B39371AC-19FE-4AA5-A652-2815B9EC6374}">
      <dgm:prSet phldrT="[Text]"/>
      <dgm:spPr/>
      <dgm:t>
        <a:bodyPr/>
        <a:lstStyle/>
        <a:p>
          <a:r>
            <a:rPr lang="en-US" smtClean="0">
              <a:latin typeface="Times New Roman" panose="02020603050405020304" pitchFamily="18" charset="0"/>
              <a:cs typeface="Times New Roman" panose="02020603050405020304" pitchFamily="18" charset="0"/>
            </a:rPr>
            <a:t>ĐỊNH DẠNG </a:t>
          </a:r>
          <a:r>
            <a:rPr lang="en-US" b="1" u="sng" smtClean="0">
              <a:latin typeface="Times New Roman" panose="02020603050405020304" pitchFamily="18" charset="0"/>
              <a:cs typeface="Times New Roman" panose="02020603050405020304" pitchFamily="18" charset="0"/>
            </a:rPr>
            <a:t>TRANG</a:t>
          </a:r>
          <a:endParaRPr lang="en-US" b="1" u="sng">
            <a:latin typeface="Times New Roman" panose="02020603050405020304" pitchFamily="18" charset="0"/>
            <a:cs typeface="Times New Roman" panose="02020603050405020304" pitchFamily="18" charset="0"/>
          </a:endParaRPr>
        </a:p>
      </dgm:t>
    </dgm:pt>
    <dgm:pt modelId="{35DBC483-FA74-4117-9165-B0E762DF50FA}" type="parTrans" cxnId="{5EC740CE-1F36-40A4-AF8A-29A8D134A46F}">
      <dgm:prSet/>
      <dgm:spPr/>
      <dgm:t>
        <a:bodyPr/>
        <a:lstStyle/>
        <a:p>
          <a:endParaRPr lang="en-US">
            <a:latin typeface="Times New Roman" panose="02020603050405020304" pitchFamily="18" charset="0"/>
            <a:cs typeface="Times New Roman" panose="02020603050405020304" pitchFamily="18" charset="0"/>
          </a:endParaRPr>
        </a:p>
      </dgm:t>
    </dgm:pt>
    <dgm:pt modelId="{A82F49CA-A963-4370-926B-9EFCA6728DB0}" type="sibTrans" cxnId="{5EC740CE-1F36-40A4-AF8A-29A8D134A46F}">
      <dgm:prSet/>
      <dgm:spPr/>
      <dgm:t>
        <a:bodyPr/>
        <a:lstStyle/>
        <a:p>
          <a:endParaRPr lang="en-US">
            <a:latin typeface="Times New Roman" panose="02020603050405020304" pitchFamily="18" charset="0"/>
            <a:cs typeface="Times New Roman" panose="02020603050405020304" pitchFamily="18" charset="0"/>
          </a:endParaRPr>
        </a:p>
      </dgm:t>
    </dgm:pt>
    <dgm:pt modelId="{4EC50FB1-ACA5-4801-98B1-A4F91BFA095D}" type="pres">
      <dgm:prSet presAssocID="{B06E11A5-5555-4A7C-9E70-EB307EDD55AA}" presName="Name0" presStyleCnt="0">
        <dgm:presLayoutVars>
          <dgm:dir/>
          <dgm:resizeHandles val="exact"/>
        </dgm:presLayoutVars>
      </dgm:prSet>
      <dgm:spPr/>
      <dgm:t>
        <a:bodyPr/>
        <a:lstStyle/>
        <a:p>
          <a:endParaRPr lang="en-US"/>
        </a:p>
      </dgm:t>
    </dgm:pt>
    <dgm:pt modelId="{1C6CFF52-E0D5-4399-A663-438D455C5008}" type="pres">
      <dgm:prSet presAssocID="{B06E11A5-5555-4A7C-9E70-EB307EDD55AA}" presName="fgShape" presStyleLbl="fgShp" presStyleIdx="0" presStyleCnt="1"/>
      <dgm:spPr/>
    </dgm:pt>
    <dgm:pt modelId="{3463C0D7-BF7A-48F4-9C18-97FF30C93D36}" type="pres">
      <dgm:prSet presAssocID="{B06E11A5-5555-4A7C-9E70-EB307EDD55AA}" presName="linComp" presStyleCnt="0"/>
      <dgm:spPr/>
    </dgm:pt>
    <dgm:pt modelId="{B8905962-5D0D-4C63-93F4-6650F233F294}" type="pres">
      <dgm:prSet presAssocID="{612F5110-9ECD-4798-89C1-6C271427D85C}" presName="compNode" presStyleCnt="0"/>
      <dgm:spPr/>
    </dgm:pt>
    <dgm:pt modelId="{6C7C23A1-7F69-4841-85DD-EC2CD82ABBB6}" type="pres">
      <dgm:prSet presAssocID="{612F5110-9ECD-4798-89C1-6C271427D85C}" presName="bkgdShape" presStyleLbl="node1" presStyleIdx="0" presStyleCnt="3"/>
      <dgm:spPr/>
      <dgm:t>
        <a:bodyPr/>
        <a:lstStyle/>
        <a:p>
          <a:endParaRPr lang="en-US"/>
        </a:p>
      </dgm:t>
    </dgm:pt>
    <dgm:pt modelId="{CEF0D1C5-E83D-4CD0-8433-895F57A54E3B}" type="pres">
      <dgm:prSet presAssocID="{612F5110-9ECD-4798-89C1-6C271427D85C}" presName="nodeTx" presStyleLbl="node1" presStyleIdx="0" presStyleCnt="3">
        <dgm:presLayoutVars>
          <dgm:bulletEnabled val="1"/>
        </dgm:presLayoutVars>
      </dgm:prSet>
      <dgm:spPr/>
      <dgm:t>
        <a:bodyPr/>
        <a:lstStyle/>
        <a:p>
          <a:endParaRPr lang="en-US"/>
        </a:p>
      </dgm:t>
    </dgm:pt>
    <dgm:pt modelId="{601C93D4-D705-4688-B9E7-67271FD792B0}" type="pres">
      <dgm:prSet presAssocID="{612F5110-9ECD-4798-89C1-6C271427D85C}" presName="invisiNode" presStyleLbl="node1" presStyleIdx="0" presStyleCnt="3"/>
      <dgm:spPr/>
    </dgm:pt>
    <dgm:pt modelId="{03742C98-B293-484B-BF57-C56599EC825F}" type="pres">
      <dgm:prSet presAssocID="{612F5110-9ECD-4798-89C1-6C271427D85C}" presName="imagNode" presStyleLbl="fgImgPlace1" presStyleIdx="0" presStyleCnt="3"/>
      <dgm:spPr>
        <a:blipFill>
          <a:blip xmlns:r="http://schemas.openxmlformats.org/officeDocument/2006/relationships" r:embed="rId1"/>
          <a:stretch>
            <a:fillRect/>
          </a:stretch>
        </a:blipFill>
      </dgm:spPr>
      <dgm:t>
        <a:bodyPr/>
        <a:lstStyle/>
        <a:p>
          <a:endParaRPr lang="en-US"/>
        </a:p>
      </dgm:t>
    </dgm:pt>
    <dgm:pt modelId="{DE11C2E4-9DE4-487B-8B4D-6B97E6E7A0EC}" type="pres">
      <dgm:prSet presAssocID="{D25F5304-A575-4D04-882A-F153E7C79E68}" presName="sibTrans" presStyleLbl="sibTrans2D1" presStyleIdx="0" presStyleCnt="0"/>
      <dgm:spPr/>
      <dgm:t>
        <a:bodyPr/>
        <a:lstStyle/>
        <a:p>
          <a:endParaRPr lang="en-US"/>
        </a:p>
      </dgm:t>
    </dgm:pt>
    <dgm:pt modelId="{D2062B35-6CBC-4147-AD7E-588ABE314A00}" type="pres">
      <dgm:prSet presAssocID="{9D84E0C7-94E8-4E28-AB14-C6E7C06C3905}" presName="compNode" presStyleCnt="0"/>
      <dgm:spPr/>
    </dgm:pt>
    <dgm:pt modelId="{6329D426-F714-459D-96BF-17F7D7113686}" type="pres">
      <dgm:prSet presAssocID="{9D84E0C7-94E8-4E28-AB14-C6E7C06C3905}" presName="bkgdShape" presStyleLbl="node1" presStyleIdx="1" presStyleCnt="3"/>
      <dgm:spPr/>
      <dgm:t>
        <a:bodyPr/>
        <a:lstStyle/>
        <a:p>
          <a:endParaRPr lang="en-US"/>
        </a:p>
      </dgm:t>
    </dgm:pt>
    <dgm:pt modelId="{C9DEEB8D-B74D-46AA-9E54-A8083187F66B}" type="pres">
      <dgm:prSet presAssocID="{9D84E0C7-94E8-4E28-AB14-C6E7C06C3905}" presName="nodeTx" presStyleLbl="node1" presStyleIdx="1" presStyleCnt="3">
        <dgm:presLayoutVars>
          <dgm:bulletEnabled val="1"/>
        </dgm:presLayoutVars>
      </dgm:prSet>
      <dgm:spPr/>
      <dgm:t>
        <a:bodyPr/>
        <a:lstStyle/>
        <a:p>
          <a:endParaRPr lang="en-US"/>
        </a:p>
      </dgm:t>
    </dgm:pt>
    <dgm:pt modelId="{9193DB91-14ED-4806-AA8E-EF4B8B59432D}" type="pres">
      <dgm:prSet presAssocID="{9D84E0C7-94E8-4E28-AB14-C6E7C06C3905}" presName="invisiNode" presStyleLbl="node1" presStyleIdx="1" presStyleCnt="3"/>
      <dgm:spPr/>
    </dgm:pt>
    <dgm:pt modelId="{032B8E9B-B333-44CC-8556-49C7B27CDF01}" type="pres">
      <dgm:prSet presAssocID="{9D84E0C7-94E8-4E28-AB14-C6E7C06C3905}" presName="imagNode" presStyleLbl="fgImgPlace1" presStyleIdx="1" presStyleCnt="3"/>
      <dgm:spPr>
        <a:blipFill>
          <a:blip xmlns:r="http://schemas.openxmlformats.org/officeDocument/2006/relationships" r:embed="rId1"/>
          <a:stretch>
            <a:fillRect/>
          </a:stretch>
        </a:blipFill>
      </dgm:spPr>
      <dgm:t>
        <a:bodyPr/>
        <a:lstStyle/>
        <a:p>
          <a:endParaRPr lang="en-US"/>
        </a:p>
      </dgm:t>
    </dgm:pt>
    <dgm:pt modelId="{AC31DFA1-BED9-4B36-ADB1-4E7242BDC74F}" type="pres">
      <dgm:prSet presAssocID="{D8E38C76-5EBC-44BD-B9A9-7BF64CD001A5}" presName="sibTrans" presStyleLbl="sibTrans2D1" presStyleIdx="0" presStyleCnt="0"/>
      <dgm:spPr/>
      <dgm:t>
        <a:bodyPr/>
        <a:lstStyle/>
        <a:p>
          <a:endParaRPr lang="en-US"/>
        </a:p>
      </dgm:t>
    </dgm:pt>
    <dgm:pt modelId="{D7DE6D05-A543-4CB3-B7D3-75C355BCA7D3}" type="pres">
      <dgm:prSet presAssocID="{B39371AC-19FE-4AA5-A652-2815B9EC6374}" presName="compNode" presStyleCnt="0"/>
      <dgm:spPr/>
    </dgm:pt>
    <dgm:pt modelId="{1CAEE6ED-BC2E-49C6-8456-7187052260C2}" type="pres">
      <dgm:prSet presAssocID="{B39371AC-19FE-4AA5-A652-2815B9EC6374}" presName="bkgdShape" presStyleLbl="node1" presStyleIdx="2" presStyleCnt="3"/>
      <dgm:spPr/>
      <dgm:t>
        <a:bodyPr/>
        <a:lstStyle/>
        <a:p>
          <a:endParaRPr lang="en-US"/>
        </a:p>
      </dgm:t>
    </dgm:pt>
    <dgm:pt modelId="{19A715A0-9CFF-447F-BEA1-FFF8430874F3}" type="pres">
      <dgm:prSet presAssocID="{B39371AC-19FE-4AA5-A652-2815B9EC6374}" presName="nodeTx" presStyleLbl="node1" presStyleIdx="2" presStyleCnt="3">
        <dgm:presLayoutVars>
          <dgm:bulletEnabled val="1"/>
        </dgm:presLayoutVars>
      </dgm:prSet>
      <dgm:spPr/>
      <dgm:t>
        <a:bodyPr/>
        <a:lstStyle/>
        <a:p>
          <a:endParaRPr lang="en-US"/>
        </a:p>
      </dgm:t>
    </dgm:pt>
    <dgm:pt modelId="{781B1852-487F-413E-B322-C73090DD411F}" type="pres">
      <dgm:prSet presAssocID="{B39371AC-19FE-4AA5-A652-2815B9EC6374}" presName="invisiNode" presStyleLbl="node1" presStyleIdx="2" presStyleCnt="3"/>
      <dgm:spPr/>
    </dgm:pt>
    <dgm:pt modelId="{B1A02858-FE8E-4242-B384-30D1E7C08536}" type="pres">
      <dgm:prSet presAssocID="{B39371AC-19FE-4AA5-A652-2815B9EC6374}" presName="imagNode" presStyleLbl="fgImgPlace1" presStyleIdx="2" presStyleCnt="3"/>
      <dgm:spPr>
        <a:blipFill>
          <a:blip xmlns:r="http://schemas.openxmlformats.org/officeDocument/2006/relationships" r:embed="rId2"/>
          <a:stretch>
            <a:fillRect/>
          </a:stretch>
        </a:blipFill>
      </dgm:spPr>
      <dgm:t>
        <a:bodyPr/>
        <a:lstStyle/>
        <a:p>
          <a:endParaRPr lang="en-US"/>
        </a:p>
      </dgm:t>
    </dgm:pt>
  </dgm:ptLst>
  <dgm:cxnLst>
    <dgm:cxn modelId="{EDE3E7A0-2156-4AE8-AE66-697983FB96E5}" type="presOf" srcId="{B39371AC-19FE-4AA5-A652-2815B9EC6374}" destId="{1CAEE6ED-BC2E-49C6-8456-7187052260C2}" srcOrd="0" destOrd="0" presId="urn:microsoft.com/office/officeart/2005/8/layout/hList7"/>
    <dgm:cxn modelId="{E3841CBC-C696-43DB-B5E7-503FFE235FF9}" type="presOf" srcId="{612F5110-9ECD-4798-89C1-6C271427D85C}" destId="{CEF0D1C5-E83D-4CD0-8433-895F57A54E3B}" srcOrd="1" destOrd="0" presId="urn:microsoft.com/office/officeart/2005/8/layout/hList7"/>
    <dgm:cxn modelId="{C8C7F9C4-7BFD-4762-8485-639200E9C2CA}" type="presOf" srcId="{612F5110-9ECD-4798-89C1-6C271427D85C}" destId="{6C7C23A1-7F69-4841-85DD-EC2CD82ABBB6}" srcOrd="0" destOrd="0" presId="urn:microsoft.com/office/officeart/2005/8/layout/hList7"/>
    <dgm:cxn modelId="{640CEC76-A6F8-4946-954F-1FCF6CD1F70C}" type="presOf" srcId="{9D84E0C7-94E8-4E28-AB14-C6E7C06C3905}" destId="{C9DEEB8D-B74D-46AA-9E54-A8083187F66B}" srcOrd="1" destOrd="0" presId="urn:microsoft.com/office/officeart/2005/8/layout/hList7"/>
    <dgm:cxn modelId="{99F6D27B-5F43-491B-AB74-47BF621C2AA3}" type="presOf" srcId="{B39371AC-19FE-4AA5-A652-2815B9EC6374}" destId="{19A715A0-9CFF-447F-BEA1-FFF8430874F3}" srcOrd="1" destOrd="0" presId="urn:microsoft.com/office/officeart/2005/8/layout/hList7"/>
    <dgm:cxn modelId="{93E63887-DDA1-4610-B57F-E30FFD6AE212}" type="presOf" srcId="{B06E11A5-5555-4A7C-9E70-EB307EDD55AA}" destId="{4EC50FB1-ACA5-4801-98B1-A4F91BFA095D}" srcOrd="0" destOrd="0" presId="urn:microsoft.com/office/officeart/2005/8/layout/hList7"/>
    <dgm:cxn modelId="{9EF7F5BE-216B-448D-ABFB-24B1DFF8F174}" srcId="{B06E11A5-5555-4A7C-9E70-EB307EDD55AA}" destId="{612F5110-9ECD-4798-89C1-6C271427D85C}" srcOrd="0" destOrd="0" parTransId="{81A42B6F-819F-4AB9-A3F7-F04428592E3C}" sibTransId="{D25F5304-A575-4D04-882A-F153E7C79E68}"/>
    <dgm:cxn modelId="{221F4E21-E9D9-4C8C-A7B5-0CE276C15AF8}" type="presOf" srcId="{D25F5304-A575-4D04-882A-F153E7C79E68}" destId="{DE11C2E4-9DE4-487B-8B4D-6B97E6E7A0EC}" srcOrd="0" destOrd="0" presId="urn:microsoft.com/office/officeart/2005/8/layout/hList7"/>
    <dgm:cxn modelId="{F1BB9DC2-D084-441D-9593-05534E7CC6AA}" srcId="{B06E11A5-5555-4A7C-9E70-EB307EDD55AA}" destId="{9D84E0C7-94E8-4E28-AB14-C6E7C06C3905}" srcOrd="1" destOrd="0" parTransId="{FA4F2AC4-B35F-4CA3-9852-FAAB902E3BB3}" sibTransId="{D8E38C76-5EBC-44BD-B9A9-7BF64CD001A5}"/>
    <dgm:cxn modelId="{5EC740CE-1F36-40A4-AF8A-29A8D134A46F}" srcId="{B06E11A5-5555-4A7C-9E70-EB307EDD55AA}" destId="{B39371AC-19FE-4AA5-A652-2815B9EC6374}" srcOrd="2" destOrd="0" parTransId="{35DBC483-FA74-4117-9165-B0E762DF50FA}" sibTransId="{A82F49CA-A963-4370-926B-9EFCA6728DB0}"/>
    <dgm:cxn modelId="{E31E6CE4-36EC-4BB3-AD1D-A3DFAB8C1270}" type="presOf" srcId="{D8E38C76-5EBC-44BD-B9A9-7BF64CD001A5}" destId="{AC31DFA1-BED9-4B36-ADB1-4E7242BDC74F}" srcOrd="0" destOrd="0" presId="urn:microsoft.com/office/officeart/2005/8/layout/hList7"/>
    <dgm:cxn modelId="{BCE550BC-3388-4910-82DA-51110DF76069}" type="presOf" srcId="{9D84E0C7-94E8-4E28-AB14-C6E7C06C3905}" destId="{6329D426-F714-459D-96BF-17F7D7113686}" srcOrd="0" destOrd="0" presId="urn:microsoft.com/office/officeart/2005/8/layout/hList7"/>
    <dgm:cxn modelId="{362198A5-9CC1-4375-8E15-62ACD20177B7}" type="presParOf" srcId="{4EC50FB1-ACA5-4801-98B1-A4F91BFA095D}" destId="{1C6CFF52-E0D5-4399-A663-438D455C5008}" srcOrd="0" destOrd="0" presId="urn:microsoft.com/office/officeart/2005/8/layout/hList7"/>
    <dgm:cxn modelId="{70DA6E2F-CF77-494D-BC0E-BD952A98E9CC}" type="presParOf" srcId="{4EC50FB1-ACA5-4801-98B1-A4F91BFA095D}" destId="{3463C0D7-BF7A-48F4-9C18-97FF30C93D36}" srcOrd="1" destOrd="0" presId="urn:microsoft.com/office/officeart/2005/8/layout/hList7"/>
    <dgm:cxn modelId="{B8A6CB55-A7B3-4511-A652-C405168FE65B}" type="presParOf" srcId="{3463C0D7-BF7A-48F4-9C18-97FF30C93D36}" destId="{B8905962-5D0D-4C63-93F4-6650F233F294}" srcOrd="0" destOrd="0" presId="urn:microsoft.com/office/officeart/2005/8/layout/hList7"/>
    <dgm:cxn modelId="{98A2EB40-4FDA-47CA-8412-E422A082C98F}" type="presParOf" srcId="{B8905962-5D0D-4C63-93F4-6650F233F294}" destId="{6C7C23A1-7F69-4841-85DD-EC2CD82ABBB6}" srcOrd="0" destOrd="0" presId="urn:microsoft.com/office/officeart/2005/8/layout/hList7"/>
    <dgm:cxn modelId="{055B61E6-7EC3-497D-BF66-17D77B9F52CF}" type="presParOf" srcId="{B8905962-5D0D-4C63-93F4-6650F233F294}" destId="{CEF0D1C5-E83D-4CD0-8433-895F57A54E3B}" srcOrd="1" destOrd="0" presId="urn:microsoft.com/office/officeart/2005/8/layout/hList7"/>
    <dgm:cxn modelId="{D8689A5D-98A9-475C-9F08-A8C6A4EB0126}" type="presParOf" srcId="{B8905962-5D0D-4C63-93F4-6650F233F294}" destId="{601C93D4-D705-4688-B9E7-67271FD792B0}" srcOrd="2" destOrd="0" presId="urn:microsoft.com/office/officeart/2005/8/layout/hList7"/>
    <dgm:cxn modelId="{153D2052-2027-4D23-8FAD-2249FE14ED50}" type="presParOf" srcId="{B8905962-5D0D-4C63-93F4-6650F233F294}" destId="{03742C98-B293-484B-BF57-C56599EC825F}" srcOrd="3" destOrd="0" presId="urn:microsoft.com/office/officeart/2005/8/layout/hList7"/>
    <dgm:cxn modelId="{C89DF02B-CC1D-4292-88CB-A36999882926}" type="presParOf" srcId="{3463C0D7-BF7A-48F4-9C18-97FF30C93D36}" destId="{DE11C2E4-9DE4-487B-8B4D-6B97E6E7A0EC}" srcOrd="1" destOrd="0" presId="urn:microsoft.com/office/officeart/2005/8/layout/hList7"/>
    <dgm:cxn modelId="{25B7B80F-97EF-434E-8C52-2D44CAECB66F}" type="presParOf" srcId="{3463C0D7-BF7A-48F4-9C18-97FF30C93D36}" destId="{D2062B35-6CBC-4147-AD7E-588ABE314A00}" srcOrd="2" destOrd="0" presId="urn:microsoft.com/office/officeart/2005/8/layout/hList7"/>
    <dgm:cxn modelId="{DFCD1FE4-044E-48B0-A6FD-00D91082BF85}" type="presParOf" srcId="{D2062B35-6CBC-4147-AD7E-588ABE314A00}" destId="{6329D426-F714-459D-96BF-17F7D7113686}" srcOrd="0" destOrd="0" presId="urn:microsoft.com/office/officeart/2005/8/layout/hList7"/>
    <dgm:cxn modelId="{E14C9237-718A-4F7D-A7D6-318BB7D06323}" type="presParOf" srcId="{D2062B35-6CBC-4147-AD7E-588ABE314A00}" destId="{C9DEEB8D-B74D-46AA-9E54-A8083187F66B}" srcOrd="1" destOrd="0" presId="urn:microsoft.com/office/officeart/2005/8/layout/hList7"/>
    <dgm:cxn modelId="{58D630AD-1DF3-478C-81D0-A34F2FC46C9B}" type="presParOf" srcId="{D2062B35-6CBC-4147-AD7E-588ABE314A00}" destId="{9193DB91-14ED-4806-AA8E-EF4B8B59432D}" srcOrd="2" destOrd="0" presId="urn:microsoft.com/office/officeart/2005/8/layout/hList7"/>
    <dgm:cxn modelId="{E85A90C3-9443-4EF6-8F1B-3E16A12253A8}" type="presParOf" srcId="{D2062B35-6CBC-4147-AD7E-588ABE314A00}" destId="{032B8E9B-B333-44CC-8556-49C7B27CDF01}" srcOrd="3" destOrd="0" presId="urn:microsoft.com/office/officeart/2005/8/layout/hList7"/>
    <dgm:cxn modelId="{EBDDED89-8532-43A3-B73D-181DF7E70C30}" type="presParOf" srcId="{3463C0D7-BF7A-48F4-9C18-97FF30C93D36}" destId="{AC31DFA1-BED9-4B36-ADB1-4E7242BDC74F}" srcOrd="3" destOrd="0" presId="urn:microsoft.com/office/officeart/2005/8/layout/hList7"/>
    <dgm:cxn modelId="{B85651B4-E36D-4494-A2BD-AB685536758D}" type="presParOf" srcId="{3463C0D7-BF7A-48F4-9C18-97FF30C93D36}" destId="{D7DE6D05-A543-4CB3-B7D3-75C355BCA7D3}" srcOrd="4" destOrd="0" presId="urn:microsoft.com/office/officeart/2005/8/layout/hList7"/>
    <dgm:cxn modelId="{CE43BE93-BEC7-4F1D-89BF-DBEA22F0F713}" type="presParOf" srcId="{D7DE6D05-A543-4CB3-B7D3-75C355BCA7D3}" destId="{1CAEE6ED-BC2E-49C6-8456-7187052260C2}" srcOrd="0" destOrd="0" presId="urn:microsoft.com/office/officeart/2005/8/layout/hList7"/>
    <dgm:cxn modelId="{7E04F85F-B731-4591-9E55-06D097D9638E}" type="presParOf" srcId="{D7DE6D05-A543-4CB3-B7D3-75C355BCA7D3}" destId="{19A715A0-9CFF-447F-BEA1-FFF8430874F3}" srcOrd="1" destOrd="0" presId="urn:microsoft.com/office/officeart/2005/8/layout/hList7"/>
    <dgm:cxn modelId="{1F9DDF36-86F3-464E-8972-F1493294D2D4}" type="presParOf" srcId="{D7DE6D05-A543-4CB3-B7D3-75C355BCA7D3}" destId="{781B1852-487F-413E-B322-C73090DD411F}" srcOrd="2" destOrd="0" presId="urn:microsoft.com/office/officeart/2005/8/layout/hList7"/>
    <dgm:cxn modelId="{F6F901C5-7B90-432C-9A9D-4790B7FF6663}" type="presParOf" srcId="{D7DE6D05-A543-4CB3-B7D3-75C355BCA7D3}" destId="{B1A02858-FE8E-4242-B384-30D1E7C0853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6E11A5-5555-4A7C-9E70-EB307EDD55AA}" type="doc">
      <dgm:prSet loTypeId="urn:microsoft.com/office/officeart/2005/8/layout/hList7" loCatId="list" qsTypeId="urn:microsoft.com/office/officeart/2005/8/quickstyle/3d1" qsCatId="3D" csTypeId="urn:microsoft.com/office/officeart/2005/8/colors/colorful4" csCatId="colorful" phldr="1"/>
      <dgm:spPr/>
      <dgm:t>
        <a:bodyPr/>
        <a:lstStyle/>
        <a:p>
          <a:endParaRPr lang="en-US"/>
        </a:p>
      </dgm:t>
    </dgm:pt>
    <dgm:pt modelId="{612F5110-9ECD-4798-89C1-6C271427D85C}">
      <dgm:prSet phldrT="[Text]"/>
      <dgm:spPr/>
      <dgm:t>
        <a:bodyPr/>
        <a:lstStyle/>
        <a:p>
          <a:r>
            <a:rPr lang="en-US" smtClean="0">
              <a:latin typeface="Times New Roman" panose="02020603050405020304" pitchFamily="18" charset="0"/>
              <a:cs typeface="Times New Roman" panose="02020603050405020304" pitchFamily="18" charset="0"/>
            </a:rPr>
            <a:t>ĐỊNH DẠNG</a:t>
          </a:r>
        </a:p>
        <a:p>
          <a:r>
            <a:rPr lang="en-US" b="1" u="sng" smtClean="0">
              <a:latin typeface="Times New Roman" panose="02020603050405020304" pitchFamily="18" charset="0"/>
              <a:cs typeface="Times New Roman" panose="02020603050405020304" pitchFamily="18" charset="0"/>
            </a:rPr>
            <a:t>KÍ TỰ</a:t>
          </a:r>
          <a:endParaRPr lang="en-US" b="1" u="sng">
            <a:latin typeface="Times New Roman" panose="02020603050405020304" pitchFamily="18" charset="0"/>
            <a:cs typeface="Times New Roman" panose="02020603050405020304" pitchFamily="18" charset="0"/>
          </a:endParaRPr>
        </a:p>
      </dgm:t>
    </dgm:pt>
    <dgm:pt modelId="{81A42B6F-819F-4AB9-A3F7-F04428592E3C}" type="parTrans" cxnId="{9EF7F5BE-216B-448D-ABFB-24B1DFF8F174}">
      <dgm:prSet/>
      <dgm:spPr/>
      <dgm:t>
        <a:bodyPr/>
        <a:lstStyle/>
        <a:p>
          <a:endParaRPr lang="en-US">
            <a:latin typeface="Times New Roman" panose="02020603050405020304" pitchFamily="18" charset="0"/>
            <a:cs typeface="Times New Roman" panose="02020603050405020304" pitchFamily="18" charset="0"/>
          </a:endParaRPr>
        </a:p>
      </dgm:t>
    </dgm:pt>
    <dgm:pt modelId="{D25F5304-A575-4D04-882A-F153E7C79E68}" type="sibTrans" cxnId="{9EF7F5BE-216B-448D-ABFB-24B1DFF8F174}">
      <dgm:prSet/>
      <dgm:spPr/>
      <dgm:t>
        <a:bodyPr/>
        <a:lstStyle/>
        <a:p>
          <a:endParaRPr lang="en-US">
            <a:latin typeface="Times New Roman" panose="02020603050405020304" pitchFamily="18" charset="0"/>
            <a:cs typeface="Times New Roman" panose="02020603050405020304" pitchFamily="18" charset="0"/>
          </a:endParaRPr>
        </a:p>
      </dgm:t>
    </dgm:pt>
    <dgm:pt modelId="{9D84E0C7-94E8-4E28-AB14-C6E7C06C3905}">
      <dgm:prSet phldrT="[Text]"/>
      <dgm:spPr/>
      <dgm:t>
        <a:bodyPr/>
        <a:lstStyle/>
        <a:p>
          <a:r>
            <a:rPr lang="en-US" smtClean="0">
              <a:latin typeface="Times New Roman" panose="02020603050405020304" pitchFamily="18" charset="0"/>
              <a:cs typeface="Times New Roman" panose="02020603050405020304" pitchFamily="18" charset="0"/>
            </a:rPr>
            <a:t>ĐỊNH DẠNG </a:t>
          </a:r>
          <a:r>
            <a:rPr lang="en-US" b="1" u="sng" smtClean="0">
              <a:latin typeface="Times New Roman" panose="02020603050405020304" pitchFamily="18" charset="0"/>
              <a:cs typeface="Times New Roman" panose="02020603050405020304" pitchFamily="18" charset="0"/>
            </a:rPr>
            <a:t>ĐOẠN VĂN BẢN</a:t>
          </a:r>
          <a:endParaRPr lang="en-US" b="1" u="sng">
            <a:latin typeface="Times New Roman" panose="02020603050405020304" pitchFamily="18" charset="0"/>
            <a:cs typeface="Times New Roman" panose="02020603050405020304" pitchFamily="18" charset="0"/>
          </a:endParaRPr>
        </a:p>
      </dgm:t>
    </dgm:pt>
    <dgm:pt modelId="{FA4F2AC4-B35F-4CA3-9852-FAAB902E3BB3}" type="parTrans" cxnId="{F1BB9DC2-D084-441D-9593-05534E7CC6AA}">
      <dgm:prSet/>
      <dgm:spPr/>
      <dgm:t>
        <a:bodyPr/>
        <a:lstStyle/>
        <a:p>
          <a:endParaRPr lang="en-US">
            <a:latin typeface="Times New Roman" panose="02020603050405020304" pitchFamily="18" charset="0"/>
            <a:cs typeface="Times New Roman" panose="02020603050405020304" pitchFamily="18" charset="0"/>
          </a:endParaRPr>
        </a:p>
      </dgm:t>
    </dgm:pt>
    <dgm:pt modelId="{D8E38C76-5EBC-44BD-B9A9-7BF64CD001A5}" type="sibTrans" cxnId="{F1BB9DC2-D084-441D-9593-05534E7CC6AA}">
      <dgm:prSet/>
      <dgm:spPr/>
      <dgm:t>
        <a:bodyPr/>
        <a:lstStyle/>
        <a:p>
          <a:endParaRPr lang="en-US">
            <a:latin typeface="Times New Roman" panose="02020603050405020304" pitchFamily="18" charset="0"/>
            <a:cs typeface="Times New Roman" panose="02020603050405020304" pitchFamily="18" charset="0"/>
          </a:endParaRPr>
        </a:p>
      </dgm:t>
    </dgm:pt>
    <dgm:pt modelId="{B39371AC-19FE-4AA5-A652-2815B9EC6374}">
      <dgm:prSet phldrT="[Text]"/>
      <dgm:spPr/>
      <dgm:t>
        <a:bodyPr/>
        <a:lstStyle/>
        <a:p>
          <a:r>
            <a:rPr lang="en-US" smtClean="0">
              <a:latin typeface="Times New Roman" panose="02020603050405020304" pitchFamily="18" charset="0"/>
              <a:cs typeface="Times New Roman" panose="02020603050405020304" pitchFamily="18" charset="0"/>
            </a:rPr>
            <a:t>ĐỊNH DẠNG </a:t>
          </a:r>
          <a:r>
            <a:rPr lang="en-US" b="1" u="sng" smtClean="0">
              <a:latin typeface="Times New Roman" panose="02020603050405020304" pitchFamily="18" charset="0"/>
              <a:cs typeface="Times New Roman" panose="02020603050405020304" pitchFamily="18" charset="0"/>
            </a:rPr>
            <a:t>TRANG</a:t>
          </a:r>
          <a:endParaRPr lang="en-US" b="1" u="sng">
            <a:latin typeface="Times New Roman" panose="02020603050405020304" pitchFamily="18" charset="0"/>
            <a:cs typeface="Times New Roman" panose="02020603050405020304" pitchFamily="18" charset="0"/>
          </a:endParaRPr>
        </a:p>
      </dgm:t>
    </dgm:pt>
    <dgm:pt modelId="{35DBC483-FA74-4117-9165-B0E762DF50FA}" type="parTrans" cxnId="{5EC740CE-1F36-40A4-AF8A-29A8D134A46F}">
      <dgm:prSet/>
      <dgm:spPr/>
      <dgm:t>
        <a:bodyPr/>
        <a:lstStyle/>
        <a:p>
          <a:endParaRPr lang="en-US">
            <a:latin typeface="Times New Roman" panose="02020603050405020304" pitchFamily="18" charset="0"/>
            <a:cs typeface="Times New Roman" panose="02020603050405020304" pitchFamily="18" charset="0"/>
          </a:endParaRPr>
        </a:p>
      </dgm:t>
    </dgm:pt>
    <dgm:pt modelId="{A82F49CA-A963-4370-926B-9EFCA6728DB0}" type="sibTrans" cxnId="{5EC740CE-1F36-40A4-AF8A-29A8D134A46F}">
      <dgm:prSet/>
      <dgm:spPr/>
      <dgm:t>
        <a:bodyPr/>
        <a:lstStyle/>
        <a:p>
          <a:endParaRPr lang="en-US">
            <a:latin typeface="Times New Roman" panose="02020603050405020304" pitchFamily="18" charset="0"/>
            <a:cs typeface="Times New Roman" panose="02020603050405020304" pitchFamily="18" charset="0"/>
          </a:endParaRPr>
        </a:p>
      </dgm:t>
    </dgm:pt>
    <dgm:pt modelId="{4EC50FB1-ACA5-4801-98B1-A4F91BFA095D}" type="pres">
      <dgm:prSet presAssocID="{B06E11A5-5555-4A7C-9E70-EB307EDD55AA}" presName="Name0" presStyleCnt="0">
        <dgm:presLayoutVars>
          <dgm:dir/>
          <dgm:resizeHandles val="exact"/>
        </dgm:presLayoutVars>
      </dgm:prSet>
      <dgm:spPr/>
      <dgm:t>
        <a:bodyPr/>
        <a:lstStyle/>
        <a:p>
          <a:endParaRPr lang="en-US"/>
        </a:p>
      </dgm:t>
    </dgm:pt>
    <dgm:pt modelId="{1C6CFF52-E0D5-4399-A663-438D455C5008}" type="pres">
      <dgm:prSet presAssocID="{B06E11A5-5555-4A7C-9E70-EB307EDD55AA}" presName="fgShape" presStyleLbl="fgShp" presStyleIdx="0" presStyleCnt="1"/>
      <dgm:spPr/>
    </dgm:pt>
    <dgm:pt modelId="{3463C0D7-BF7A-48F4-9C18-97FF30C93D36}" type="pres">
      <dgm:prSet presAssocID="{B06E11A5-5555-4A7C-9E70-EB307EDD55AA}" presName="linComp" presStyleCnt="0"/>
      <dgm:spPr/>
    </dgm:pt>
    <dgm:pt modelId="{B8905962-5D0D-4C63-93F4-6650F233F294}" type="pres">
      <dgm:prSet presAssocID="{612F5110-9ECD-4798-89C1-6C271427D85C}" presName="compNode" presStyleCnt="0"/>
      <dgm:spPr/>
    </dgm:pt>
    <dgm:pt modelId="{6C7C23A1-7F69-4841-85DD-EC2CD82ABBB6}" type="pres">
      <dgm:prSet presAssocID="{612F5110-9ECD-4798-89C1-6C271427D85C}" presName="bkgdShape" presStyleLbl="node1" presStyleIdx="0" presStyleCnt="3"/>
      <dgm:spPr/>
      <dgm:t>
        <a:bodyPr/>
        <a:lstStyle/>
        <a:p>
          <a:endParaRPr lang="en-US"/>
        </a:p>
      </dgm:t>
    </dgm:pt>
    <dgm:pt modelId="{CEF0D1C5-E83D-4CD0-8433-895F57A54E3B}" type="pres">
      <dgm:prSet presAssocID="{612F5110-9ECD-4798-89C1-6C271427D85C}" presName="nodeTx" presStyleLbl="node1" presStyleIdx="0" presStyleCnt="3">
        <dgm:presLayoutVars>
          <dgm:bulletEnabled val="1"/>
        </dgm:presLayoutVars>
      </dgm:prSet>
      <dgm:spPr/>
      <dgm:t>
        <a:bodyPr/>
        <a:lstStyle/>
        <a:p>
          <a:endParaRPr lang="en-US"/>
        </a:p>
      </dgm:t>
    </dgm:pt>
    <dgm:pt modelId="{601C93D4-D705-4688-B9E7-67271FD792B0}" type="pres">
      <dgm:prSet presAssocID="{612F5110-9ECD-4798-89C1-6C271427D85C}" presName="invisiNode" presStyleLbl="node1" presStyleIdx="0" presStyleCnt="3"/>
      <dgm:spPr/>
    </dgm:pt>
    <dgm:pt modelId="{03742C98-B293-484B-BF57-C56599EC825F}" type="pres">
      <dgm:prSet presAssocID="{612F5110-9ECD-4798-89C1-6C271427D85C}" presName="imagNode" presStyleLbl="fgImgPlace1" presStyleIdx="0" presStyleCnt="3"/>
      <dgm:spPr>
        <a:blipFill>
          <a:blip xmlns:r="http://schemas.openxmlformats.org/officeDocument/2006/relationships" r:embed="rId1"/>
          <a:stretch>
            <a:fillRect/>
          </a:stretch>
        </a:blipFill>
      </dgm:spPr>
      <dgm:t>
        <a:bodyPr/>
        <a:lstStyle/>
        <a:p>
          <a:endParaRPr lang="en-US"/>
        </a:p>
      </dgm:t>
    </dgm:pt>
    <dgm:pt modelId="{DE11C2E4-9DE4-487B-8B4D-6B97E6E7A0EC}" type="pres">
      <dgm:prSet presAssocID="{D25F5304-A575-4D04-882A-F153E7C79E68}" presName="sibTrans" presStyleLbl="sibTrans2D1" presStyleIdx="0" presStyleCnt="0"/>
      <dgm:spPr/>
      <dgm:t>
        <a:bodyPr/>
        <a:lstStyle/>
        <a:p>
          <a:endParaRPr lang="en-US"/>
        </a:p>
      </dgm:t>
    </dgm:pt>
    <dgm:pt modelId="{D2062B35-6CBC-4147-AD7E-588ABE314A00}" type="pres">
      <dgm:prSet presAssocID="{9D84E0C7-94E8-4E28-AB14-C6E7C06C3905}" presName="compNode" presStyleCnt="0"/>
      <dgm:spPr/>
    </dgm:pt>
    <dgm:pt modelId="{6329D426-F714-459D-96BF-17F7D7113686}" type="pres">
      <dgm:prSet presAssocID="{9D84E0C7-94E8-4E28-AB14-C6E7C06C3905}" presName="bkgdShape" presStyleLbl="node1" presStyleIdx="1" presStyleCnt="3"/>
      <dgm:spPr/>
      <dgm:t>
        <a:bodyPr/>
        <a:lstStyle/>
        <a:p>
          <a:endParaRPr lang="en-US"/>
        </a:p>
      </dgm:t>
    </dgm:pt>
    <dgm:pt modelId="{C9DEEB8D-B74D-46AA-9E54-A8083187F66B}" type="pres">
      <dgm:prSet presAssocID="{9D84E0C7-94E8-4E28-AB14-C6E7C06C3905}" presName="nodeTx" presStyleLbl="node1" presStyleIdx="1" presStyleCnt="3">
        <dgm:presLayoutVars>
          <dgm:bulletEnabled val="1"/>
        </dgm:presLayoutVars>
      </dgm:prSet>
      <dgm:spPr/>
      <dgm:t>
        <a:bodyPr/>
        <a:lstStyle/>
        <a:p>
          <a:endParaRPr lang="en-US"/>
        </a:p>
      </dgm:t>
    </dgm:pt>
    <dgm:pt modelId="{9193DB91-14ED-4806-AA8E-EF4B8B59432D}" type="pres">
      <dgm:prSet presAssocID="{9D84E0C7-94E8-4E28-AB14-C6E7C06C3905}" presName="invisiNode" presStyleLbl="node1" presStyleIdx="1" presStyleCnt="3"/>
      <dgm:spPr/>
    </dgm:pt>
    <dgm:pt modelId="{032B8E9B-B333-44CC-8556-49C7B27CDF01}" type="pres">
      <dgm:prSet presAssocID="{9D84E0C7-94E8-4E28-AB14-C6E7C06C3905}" presName="imagNode" presStyleLbl="fgImgPlace1" presStyleIdx="1" presStyleCnt="3"/>
      <dgm:spPr>
        <a:blipFill>
          <a:blip xmlns:r="http://schemas.openxmlformats.org/officeDocument/2006/relationships" r:embed="rId1"/>
          <a:stretch>
            <a:fillRect/>
          </a:stretch>
        </a:blipFill>
      </dgm:spPr>
      <dgm:t>
        <a:bodyPr/>
        <a:lstStyle/>
        <a:p>
          <a:endParaRPr lang="en-US"/>
        </a:p>
      </dgm:t>
    </dgm:pt>
    <dgm:pt modelId="{AC31DFA1-BED9-4B36-ADB1-4E7242BDC74F}" type="pres">
      <dgm:prSet presAssocID="{D8E38C76-5EBC-44BD-B9A9-7BF64CD001A5}" presName="sibTrans" presStyleLbl="sibTrans2D1" presStyleIdx="0" presStyleCnt="0"/>
      <dgm:spPr/>
      <dgm:t>
        <a:bodyPr/>
        <a:lstStyle/>
        <a:p>
          <a:endParaRPr lang="en-US"/>
        </a:p>
      </dgm:t>
    </dgm:pt>
    <dgm:pt modelId="{D7DE6D05-A543-4CB3-B7D3-75C355BCA7D3}" type="pres">
      <dgm:prSet presAssocID="{B39371AC-19FE-4AA5-A652-2815B9EC6374}" presName="compNode" presStyleCnt="0"/>
      <dgm:spPr/>
    </dgm:pt>
    <dgm:pt modelId="{1CAEE6ED-BC2E-49C6-8456-7187052260C2}" type="pres">
      <dgm:prSet presAssocID="{B39371AC-19FE-4AA5-A652-2815B9EC6374}" presName="bkgdShape" presStyleLbl="node1" presStyleIdx="2" presStyleCnt="3"/>
      <dgm:spPr/>
      <dgm:t>
        <a:bodyPr/>
        <a:lstStyle/>
        <a:p>
          <a:endParaRPr lang="en-US"/>
        </a:p>
      </dgm:t>
    </dgm:pt>
    <dgm:pt modelId="{19A715A0-9CFF-447F-BEA1-FFF8430874F3}" type="pres">
      <dgm:prSet presAssocID="{B39371AC-19FE-4AA5-A652-2815B9EC6374}" presName="nodeTx" presStyleLbl="node1" presStyleIdx="2" presStyleCnt="3">
        <dgm:presLayoutVars>
          <dgm:bulletEnabled val="1"/>
        </dgm:presLayoutVars>
      </dgm:prSet>
      <dgm:spPr/>
      <dgm:t>
        <a:bodyPr/>
        <a:lstStyle/>
        <a:p>
          <a:endParaRPr lang="en-US"/>
        </a:p>
      </dgm:t>
    </dgm:pt>
    <dgm:pt modelId="{781B1852-487F-413E-B322-C73090DD411F}" type="pres">
      <dgm:prSet presAssocID="{B39371AC-19FE-4AA5-A652-2815B9EC6374}" presName="invisiNode" presStyleLbl="node1" presStyleIdx="2" presStyleCnt="3"/>
      <dgm:spPr/>
    </dgm:pt>
    <dgm:pt modelId="{B1A02858-FE8E-4242-B384-30D1E7C08536}" type="pres">
      <dgm:prSet presAssocID="{B39371AC-19FE-4AA5-A652-2815B9EC6374}" presName="imagNode" presStyleLbl="fgImgPlace1" presStyleIdx="2" presStyleCnt="3"/>
      <dgm:spPr>
        <a:blipFill>
          <a:blip xmlns:r="http://schemas.openxmlformats.org/officeDocument/2006/relationships" r:embed="rId2"/>
          <a:stretch>
            <a:fillRect/>
          </a:stretch>
        </a:blipFill>
      </dgm:spPr>
      <dgm:t>
        <a:bodyPr/>
        <a:lstStyle/>
        <a:p>
          <a:endParaRPr lang="en-US"/>
        </a:p>
      </dgm:t>
    </dgm:pt>
  </dgm:ptLst>
  <dgm:cxnLst>
    <dgm:cxn modelId="{62C5ECD9-5653-49C4-94CD-63E2B0A5088D}" type="presOf" srcId="{B39371AC-19FE-4AA5-A652-2815B9EC6374}" destId="{19A715A0-9CFF-447F-BEA1-FFF8430874F3}" srcOrd="1" destOrd="0" presId="urn:microsoft.com/office/officeart/2005/8/layout/hList7"/>
    <dgm:cxn modelId="{5BEC4005-63AB-4A23-B360-6C3CBBA02FA4}" type="presOf" srcId="{D25F5304-A575-4D04-882A-F153E7C79E68}" destId="{DE11C2E4-9DE4-487B-8B4D-6B97E6E7A0EC}" srcOrd="0" destOrd="0" presId="urn:microsoft.com/office/officeart/2005/8/layout/hList7"/>
    <dgm:cxn modelId="{E6BFCAC6-83C1-4515-81C6-21298294805C}" type="presOf" srcId="{D8E38C76-5EBC-44BD-B9A9-7BF64CD001A5}" destId="{AC31DFA1-BED9-4B36-ADB1-4E7242BDC74F}" srcOrd="0" destOrd="0" presId="urn:microsoft.com/office/officeart/2005/8/layout/hList7"/>
    <dgm:cxn modelId="{9EF7F5BE-216B-448D-ABFB-24B1DFF8F174}" srcId="{B06E11A5-5555-4A7C-9E70-EB307EDD55AA}" destId="{612F5110-9ECD-4798-89C1-6C271427D85C}" srcOrd="0" destOrd="0" parTransId="{81A42B6F-819F-4AB9-A3F7-F04428592E3C}" sibTransId="{D25F5304-A575-4D04-882A-F153E7C79E68}"/>
    <dgm:cxn modelId="{2351B556-9664-485B-97B0-302145BBDC86}" type="presOf" srcId="{612F5110-9ECD-4798-89C1-6C271427D85C}" destId="{CEF0D1C5-E83D-4CD0-8433-895F57A54E3B}" srcOrd="1" destOrd="0" presId="urn:microsoft.com/office/officeart/2005/8/layout/hList7"/>
    <dgm:cxn modelId="{6A3226C1-97B9-4B6C-A14A-B5A6A9900DA5}" type="presOf" srcId="{9D84E0C7-94E8-4E28-AB14-C6E7C06C3905}" destId="{C9DEEB8D-B74D-46AA-9E54-A8083187F66B}" srcOrd="1" destOrd="0" presId="urn:microsoft.com/office/officeart/2005/8/layout/hList7"/>
    <dgm:cxn modelId="{9B0F8996-1BBF-4ED9-A095-95F721E63B9C}" type="presOf" srcId="{B06E11A5-5555-4A7C-9E70-EB307EDD55AA}" destId="{4EC50FB1-ACA5-4801-98B1-A4F91BFA095D}" srcOrd="0" destOrd="0" presId="urn:microsoft.com/office/officeart/2005/8/layout/hList7"/>
    <dgm:cxn modelId="{6D63506A-D62F-4C3E-A7C2-6B54A2C5706F}" type="presOf" srcId="{B39371AC-19FE-4AA5-A652-2815B9EC6374}" destId="{1CAEE6ED-BC2E-49C6-8456-7187052260C2}" srcOrd="0" destOrd="0" presId="urn:microsoft.com/office/officeart/2005/8/layout/hList7"/>
    <dgm:cxn modelId="{F1BB9DC2-D084-441D-9593-05534E7CC6AA}" srcId="{B06E11A5-5555-4A7C-9E70-EB307EDD55AA}" destId="{9D84E0C7-94E8-4E28-AB14-C6E7C06C3905}" srcOrd="1" destOrd="0" parTransId="{FA4F2AC4-B35F-4CA3-9852-FAAB902E3BB3}" sibTransId="{D8E38C76-5EBC-44BD-B9A9-7BF64CD001A5}"/>
    <dgm:cxn modelId="{8F7C7995-253A-43E0-9C53-4D63B47D2A77}" type="presOf" srcId="{612F5110-9ECD-4798-89C1-6C271427D85C}" destId="{6C7C23A1-7F69-4841-85DD-EC2CD82ABBB6}" srcOrd="0" destOrd="0" presId="urn:microsoft.com/office/officeart/2005/8/layout/hList7"/>
    <dgm:cxn modelId="{5EC740CE-1F36-40A4-AF8A-29A8D134A46F}" srcId="{B06E11A5-5555-4A7C-9E70-EB307EDD55AA}" destId="{B39371AC-19FE-4AA5-A652-2815B9EC6374}" srcOrd="2" destOrd="0" parTransId="{35DBC483-FA74-4117-9165-B0E762DF50FA}" sibTransId="{A82F49CA-A963-4370-926B-9EFCA6728DB0}"/>
    <dgm:cxn modelId="{D44B5C9F-4CC6-4317-A1A1-810F72200CFC}" type="presOf" srcId="{9D84E0C7-94E8-4E28-AB14-C6E7C06C3905}" destId="{6329D426-F714-459D-96BF-17F7D7113686}" srcOrd="0" destOrd="0" presId="urn:microsoft.com/office/officeart/2005/8/layout/hList7"/>
    <dgm:cxn modelId="{CF4DC849-3E27-4E8D-A5A8-1F04A2CF36A2}" type="presParOf" srcId="{4EC50FB1-ACA5-4801-98B1-A4F91BFA095D}" destId="{1C6CFF52-E0D5-4399-A663-438D455C5008}" srcOrd="0" destOrd="0" presId="urn:microsoft.com/office/officeart/2005/8/layout/hList7"/>
    <dgm:cxn modelId="{8E097638-19D0-4A51-AE0C-5CF61094891E}" type="presParOf" srcId="{4EC50FB1-ACA5-4801-98B1-A4F91BFA095D}" destId="{3463C0D7-BF7A-48F4-9C18-97FF30C93D36}" srcOrd="1" destOrd="0" presId="urn:microsoft.com/office/officeart/2005/8/layout/hList7"/>
    <dgm:cxn modelId="{8E8F1285-D276-489C-ABFB-26B1B7B322E9}" type="presParOf" srcId="{3463C0D7-BF7A-48F4-9C18-97FF30C93D36}" destId="{B8905962-5D0D-4C63-93F4-6650F233F294}" srcOrd="0" destOrd="0" presId="urn:microsoft.com/office/officeart/2005/8/layout/hList7"/>
    <dgm:cxn modelId="{8EC465AE-9544-4B1D-9C88-9F35E251121F}" type="presParOf" srcId="{B8905962-5D0D-4C63-93F4-6650F233F294}" destId="{6C7C23A1-7F69-4841-85DD-EC2CD82ABBB6}" srcOrd="0" destOrd="0" presId="urn:microsoft.com/office/officeart/2005/8/layout/hList7"/>
    <dgm:cxn modelId="{49518614-9FC9-4AC0-90D3-1BD1D66CDE14}" type="presParOf" srcId="{B8905962-5D0D-4C63-93F4-6650F233F294}" destId="{CEF0D1C5-E83D-4CD0-8433-895F57A54E3B}" srcOrd="1" destOrd="0" presId="urn:microsoft.com/office/officeart/2005/8/layout/hList7"/>
    <dgm:cxn modelId="{883C40D7-2F4E-489F-B4E2-00EAB95469C6}" type="presParOf" srcId="{B8905962-5D0D-4C63-93F4-6650F233F294}" destId="{601C93D4-D705-4688-B9E7-67271FD792B0}" srcOrd="2" destOrd="0" presId="urn:microsoft.com/office/officeart/2005/8/layout/hList7"/>
    <dgm:cxn modelId="{E24EF710-1907-41B7-B5AF-EE5F177C9ED8}" type="presParOf" srcId="{B8905962-5D0D-4C63-93F4-6650F233F294}" destId="{03742C98-B293-484B-BF57-C56599EC825F}" srcOrd="3" destOrd="0" presId="urn:microsoft.com/office/officeart/2005/8/layout/hList7"/>
    <dgm:cxn modelId="{2313F535-14AB-4E7A-A6F6-5AFC2BB90925}" type="presParOf" srcId="{3463C0D7-BF7A-48F4-9C18-97FF30C93D36}" destId="{DE11C2E4-9DE4-487B-8B4D-6B97E6E7A0EC}" srcOrd="1" destOrd="0" presId="urn:microsoft.com/office/officeart/2005/8/layout/hList7"/>
    <dgm:cxn modelId="{A232BED4-C11C-4D04-93E1-C49DBE6B5437}" type="presParOf" srcId="{3463C0D7-BF7A-48F4-9C18-97FF30C93D36}" destId="{D2062B35-6CBC-4147-AD7E-588ABE314A00}" srcOrd="2" destOrd="0" presId="urn:microsoft.com/office/officeart/2005/8/layout/hList7"/>
    <dgm:cxn modelId="{271A625E-CABC-4282-87C9-C563D81D7A5E}" type="presParOf" srcId="{D2062B35-6CBC-4147-AD7E-588ABE314A00}" destId="{6329D426-F714-459D-96BF-17F7D7113686}" srcOrd="0" destOrd="0" presId="urn:microsoft.com/office/officeart/2005/8/layout/hList7"/>
    <dgm:cxn modelId="{277A2702-C09A-4E2F-9537-E01211ACC0EA}" type="presParOf" srcId="{D2062B35-6CBC-4147-AD7E-588ABE314A00}" destId="{C9DEEB8D-B74D-46AA-9E54-A8083187F66B}" srcOrd="1" destOrd="0" presId="urn:microsoft.com/office/officeart/2005/8/layout/hList7"/>
    <dgm:cxn modelId="{D58EC2AB-E300-4FFD-807F-22B76038B9F8}" type="presParOf" srcId="{D2062B35-6CBC-4147-AD7E-588ABE314A00}" destId="{9193DB91-14ED-4806-AA8E-EF4B8B59432D}" srcOrd="2" destOrd="0" presId="urn:microsoft.com/office/officeart/2005/8/layout/hList7"/>
    <dgm:cxn modelId="{574E15FE-C48D-460E-82CC-B67469FACABA}" type="presParOf" srcId="{D2062B35-6CBC-4147-AD7E-588ABE314A00}" destId="{032B8E9B-B333-44CC-8556-49C7B27CDF01}" srcOrd="3" destOrd="0" presId="urn:microsoft.com/office/officeart/2005/8/layout/hList7"/>
    <dgm:cxn modelId="{566658B3-EF0C-4A9F-B6AB-9FC6C75B6247}" type="presParOf" srcId="{3463C0D7-BF7A-48F4-9C18-97FF30C93D36}" destId="{AC31DFA1-BED9-4B36-ADB1-4E7242BDC74F}" srcOrd="3" destOrd="0" presId="urn:microsoft.com/office/officeart/2005/8/layout/hList7"/>
    <dgm:cxn modelId="{B7B8AF0D-294A-46EB-8D3A-6EB9272BADFB}" type="presParOf" srcId="{3463C0D7-BF7A-48F4-9C18-97FF30C93D36}" destId="{D7DE6D05-A543-4CB3-B7D3-75C355BCA7D3}" srcOrd="4" destOrd="0" presId="urn:microsoft.com/office/officeart/2005/8/layout/hList7"/>
    <dgm:cxn modelId="{FEED9CC0-6EBA-437C-9D5E-3D6C0375207A}" type="presParOf" srcId="{D7DE6D05-A543-4CB3-B7D3-75C355BCA7D3}" destId="{1CAEE6ED-BC2E-49C6-8456-7187052260C2}" srcOrd="0" destOrd="0" presId="urn:microsoft.com/office/officeart/2005/8/layout/hList7"/>
    <dgm:cxn modelId="{7971AF00-0C5A-41CC-8241-EAAA152183D1}" type="presParOf" srcId="{D7DE6D05-A543-4CB3-B7D3-75C355BCA7D3}" destId="{19A715A0-9CFF-447F-BEA1-FFF8430874F3}" srcOrd="1" destOrd="0" presId="urn:microsoft.com/office/officeart/2005/8/layout/hList7"/>
    <dgm:cxn modelId="{248F83C4-2D77-4439-AECC-1F7240837701}" type="presParOf" srcId="{D7DE6D05-A543-4CB3-B7D3-75C355BCA7D3}" destId="{781B1852-487F-413E-B322-C73090DD411F}" srcOrd="2" destOrd="0" presId="urn:microsoft.com/office/officeart/2005/8/layout/hList7"/>
    <dgm:cxn modelId="{63965A32-BC03-47B7-A1EB-358D02ACE44A}" type="presParOf" srcId="{D7DE6D05-A543-4CB3-B7D3-75C355BCA7D3}" destId="{B1A02858-FE8E-4242-B384-30D1E7C0853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C23A1-7F69-4841-85DD-EC2CD82ABBB6}">
      <dsp:nvSpPr>
        <dsp:cNvPr id="0" name=""/>
        <dsp:cNvSpPr/>
      </dsp:nvSpPr>
      <dsp:spPr>
        <a:xfrm>
          <a:off x="2207" y="0"/>
          <a:ext cx="3435027" cy="435133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ĐỊNH DẠNG</a:t>
          </a:r>
        </a:p>
        <a:p>
          <a:pPr lvl="0" algn="ctr" defTabSz="1422400">
            <a:lnSpc>
              <a:spcPct val="90000"/>
            </a:lnSpc>
            <a:spcBef>
              <a:spcPct val="0"/>
            </a:spcBef>
            <a:spcAft>
              <a:spcPct val="35000"/>
            </a:spcAft>
          </a:pPr>
          <a:r>
            <a:rPr lang="en-US" sz="3200" b="1" u="sng" kern="1200" smtClean="0">
              <a:latin typeface="Times New Roman" panose="02020603050405020304" pitchFamily="18" charset="0"/>
              <a:cs typeface="Times New Roman" panose="02020603050405020304" pitchFamily="18" charset="0"/>
            </a:rPr>
            <a:t>KÍ TỰ</a:t>
          </a:r>
          <a:endParaRPr lang="en-US" sz="3200" b="1" u="sng" kern="1200">
            <a:latin typeface="Times New Roman" panose="02020603050405020304" pitchFamily="18" charset="0"/>
            <a:cs typeface="Times New Roman" panose="02020603050405020304" pitchFamily="18" charset="0"/>
          </a:endParaRPr>
        </a:p>
      </dsp:txBody>
      <dsp:txXfrm>
        <a:off x="2207" y="1740535"/>
        <a:ext cx="3435027" cy="1740535"/>
      </dsp:txXfrm>
    </dsp:sp>
    <dsp:sp modelId="{03742C98-B293-484B-BF57-C56599EC825F}">
      <dsp:nvSpPr>
        <dsp:cNvPr id="0" name=""/>
        <dsp:cNvSpPr/>
      </dsp:nvSpPr>
      <dsp:spPr>
        <a:xfrm>
          <a:off x="995223" y="261080"/>
          <a:ext cx="1448995" cy="1448995"/>
        </a:xfrm>
        <a:prstGeom prst="ellipse">
          <a:avLst/>
        </a:prstGeom>
        <a:blipFill>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329D426-F714-459D-96BF-17F7D7113686}">
      <dsp:nvSpPr>
        <dsp:cNvPr id="0" name=""/>
        <dsp:cNvSpPr/>
      </dsp:nvSpPr>
      <dsp:spPr>
        <a:xfrm>
          <a:off x="3540286" y="0"/>
          <a:ext cx="3435027" cy="4351338"/>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ĐỊNH DẠNG </a:t>
          </a:r>
          <a:r>
            <a:rPr lang="en-US" sz="3200" b="1" u="sng" kern="1200" smtClean="0">
              <a:latin typeface="Times New Roman" panose="02020603050405020304" pitchFamily="18" charset="0"/>
              <a:cs typeface="Times New Roman" panose="02020603050405020304" pitchFamily="18" charset="0"/>
            </a:rPr>
            <a:t>ĐOẠN VĂN BẢN</a:t>
          </a:r>
          <a:endParaRPr lang="en-US" sz="3200" b="1" u="sng" kern="1200">
            <a:latin typeface="Times New Roman" panose="02020603050405020304" pitchFamily="18" charset="0"/>
            <a:cs typeface="Times New Roman" panose="02020603050405020304" pitchFamily="18" charset="0"/>
          </a:endParaRPr>
        </a:p>
      </dsp:txBody>
      <dsp:txXfrm>
        <a:off x="3540286" y="1740535"/>
        <a:ext cx="3435027" cy="1740535"/>
      </dsp:txXfrm>
    </dsp:sp>
    <dsp:sp modelId="{032B8E9B-B333-44CC-8556-49C7B27CDF01}">
      <dsp:nvSpPr>
        <dsp:cNvPr id="0" name=""/>
        <dsp:cNvSpPr/>
      </dsp:nvSpPr>
      <dsp:spPr>
        <a:xfrm>
          <a:off x="4533302" y="261080"/>
          <a:ext cx="1448995" cy="1448995"/>
        </a:xfrm>
        <a:prstGeom prst="ellipse">
          <a:avLst/>
        </a:prstGeom>
        <a:blipFill>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CAEE6ED-BC2E-49C6-8456-7187052260C2}">
      <dsp:nvSpPr>
        <dsp:cNvPr id="0" name=""/>
        <dsp:cNvSpPr/>
      </dsp:nvSpPr>
      <dsp:spPr>
        <a:xfrm>
          <a:off x="7078364" y="0"/>
          <a:ext cx="3435027" cy="4351338"/>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ĐỊNH DẠNG </a:t>
          </a:r>
          <a:r>
            <a:rPr lang="en-US" sz="3200" b="1" u="sng" kern="1200" smtClean="0">
              <a:latin typeface="Times New Roman" panose="02020603050405020304" pitchFamily="18" charset="0"/>
              <a:cs typeface="Times New Roman" panose="02020603050405020304" pitchFamily="18" charset="0"/>
            </a:rPr>
            <a:t>TRANG</a:t>
          </a:r>
          <a:endParaRPr lang="en-US" sz="3200" b="1" u="sng" kern="1200">
            <a:latin typeface="Times New Roman" panose="02020603050405020304" pitchFamily="18" charset="0"/>
            <a:cs typeface="Times New Roman" panose="02020603050405020304" pitchFamily="18" charset="0"/>
          </a:endParaRPr>
        </a:p>
      </dsp:txBody>
      <dsp:txXfrm>
        <a:off x="7078364" y="1740535"/>
        <a:ext cx="3435027" cy="1740535"/>
      </dsp:txXfrm>
    </dsp:sp>
    <dsp:sp modelId="{B1A02858-FE8E-4242-B384-30D1E7C08536}">
      <dsp:nvSpPr>
        <dsp:cNvPr id="0" name=""/>
        <dsp:cNvSpPr/>
      </dsp:nvSpPr>
      <dsp:spPr>
        <a:xfrm>
          <a:off x="8071380" y="261080"/>
          <a:ext cx="1448995" cy="1448995"/>
        </a:xfrm>
        <a:prstGeom prst="ellipse">
          <a:avLst/>
        </a:prstGeom>
        <a:blipFill>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C6CFF52-E0D5-4399-A663-438D455C5008}">
      <dsp:nvSpPr>
        <dsp:cNvPr id="0" name=""/>
        <dsp:cNvSpPr/>
      </dsp:nvSpPr>
      <dsp:spPr>
        <a:xfrm>
          <a:off x="420623" y="3481070"/>
          <a:ext cx="9674352" cy="652700"/>
        </a:xfrm>
        <a:prstGeom prst="leftRightArrow">
          <a:avLst/>
        </a:prstGeom>
        <a:solidFill>
          <a:schemeClr val="accent4">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B796B-49E1-46BE-8E45-044E849E11D9}" type="datetimeFigureOut">
              <a:rPr lang="en-US" smtClean="0"/>
              <a:t>06/04/2020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7B4FF-8BBC-4C9F-9E1C-D63149AAEE53}" type="slidenum">
              <a:rPr lang="en-US" smtClean="0"/>
              <a:t>‹#›</a:t>
            </a:fld>
            <a:endParaRPr lang="en-US"/>
          </a:p>
        </p:txBody>
      </p:sp>
    </p:spTree>
    <p:extLst>
      <p:ext uri="{BB962C8B-B14F-4D97-AF65-F5344CB8AC3E}">
        <p14:creationId xmlns:p14="http://schemas.microsoft.com/office/powerpoint/2010/main" val="868447709"/>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20</a:t>
            </a:fld>
            <a:endParaRPr lang="en-US"/>
          </a:p>
        </p:txBody>
      </p:sp>
    </p:spTree>
    <p:extLst>
      <p:ext uri="{BB962C8B-B14F-4D97-AF65-F5344CB8AC3E}">
        <p14:creationId xmlns:p14="http://schemas.microsoft.com/office/powerpoint/2010/main" val="3637351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21</a:t>
            </a:fld>
            <a:endParaRPr lang="en-US"/>
          </a:p>
        </p:txBody>
      </p:sp>
    </p:spTree>
    <p:extLst>
      <p:ext uri="{BB962C8B-B14F-4D97-AF65-F5344CB8AC3E}">
        <p14:creationId xmlns:p14="http://schemas.microsoft.com/office/powerpoint/2010/main" val="120227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22</a:t>
            </a:fld>
            <a:endParaRPr lang="en-US"/>
          </a:p>
        </p:txBody>
      </p:sp>
    </p:spTree>
    <p:extLst>
      <p:ext uri="{BB962C8B-B14F-4D97-AF65-F5344CB8AC3E}">
        <p14:creationId xmlns:p14="http://schemas.microsoft.com/office/powerpoint/2010/main" val="97127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55</a:t>
            </a:fld>
            <a:endParaRPr lang="en-US"/>
          </a:p>
        </p:txBody>
      </p:sp>
    </p:spTree>
    <p:extLst>
      <p:ext uri="{BB962C8B-B14F-4D97-AF65-F5344CB8AC3E}">
        <p14:creationId xmlns:p14="http://schemas.microsoft.com/office/powerpoint/2010/main" val="110815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56</a:t>
            </a:fld>
            <a:endParaRPr lang="en-US"/>
          </a:p>
        </p:txBody>
      </p:sp>
    </p:spTree>
    <p:extLst>
      <p:ext uri="{BB962C8B-B14F-4D97-AF65-F5344CB8AC3E}">
        <p14:creationId xmlns:p14="http://schemas.microsoft.com/office/powerpoint/2010/main" val="393358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57</a:t>
            </a:fld>
            <a:endParaRPr lang="en-US"/>
          </a:p>
        </p:txBody>
      </p:sp>
    </p:spTree>
    <p:extLst>
      <p:ext uri="{BB962C8B-B14F-4D97-AF65-F5344CB8AC3E}">
        <p14:creationId xmlns:p14="http://schemas.microsoft.com/office/powerpoint/2010/main" val="293150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37B4FF-8BBC-4C9F-9E1C-D63149AAEE53}" type="slidenum">
              <a:rPr lang="en-US" smtClean="0"/>
              <a:t>58</a:t>
            </a:fld>
            <a:endParaRPr lang="en-US"/>
          </a:p>
        </p:txBody>
      </p:sp>
    </p:spTree>
    <p:extLst>
      <p:ext uri="{BB962C8B-B14F-4D97-AF65-F5344CB8AC3E}">
        <p14:creationId xmlns:p14="http://schemas.microsoft.com/office/powerpoint/2010/main" val="2045387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aseline="0">
                <a:latin typeface="Times New Roman" panose="02020603050405020304" pitchFamily="18" charset="0"/>
                <a:cs typeface="Times New Roman" panose="02020603050405020304" pitchFamily="18" charset="0"/>
              </a:defRPr>
            </a:lvl1pPr>
          </a:lstStyle>
          <a:p>
            <a:endParaRPr lang="en-US" dirty="0"/>
          </a:p>
        </p:txBody>
      </p:sp>
      <p:sp>
        <p:nvSpPr>
          <p:cNvPr id="3" name="Subtitle 2"/>
          <p:cNvSpPr>
            <a:spLocks noGrp="1"/>
          </p:cNvSpPr>
          <p:nvPr>
            <p:ph type="subTitle" idx="1"/>
          </p:nvPr>
        </p:nvSpPr>
        <p:spPr>
          <a:xfrm>
            <a:off x="1524000" y="4080102"/>
            <a:ext cx="9144000" cy="1653041"/>
          </a:xfrm>
        </p:spPr>
        <p:txBody>
          <a:bodyPr/>
          <a:lstStyle>
            <a:lvl1pPr marL="0" indent="0" algn="ctr">
              <a:buNone/>
              <a:defRPr sz="2400" baseline="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3DFA2859-2794-45D7-AB26-86382D360959}" type="datetime1">
              <a:rPr lang="en-US" smtClean="0"/>
              <a:t>06/04/2020</a:t>
            </a:fld>
            <a:endParaRPr 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r>
              <a:rPr lang="en-US" smtClean="0"/>
              <a:t>GVTB: C. LÊ XUÂN  MAI</a:t>
            </a:r>
            <a:endParaRPr lang="en-US"/>
          </a:p>
        </p:txBody>
      </p:sp>
      <p:pic>
        <p:nvPicPr>
          <p:cNvPr id="8" name="Picture 7"/>
          <p:cNvPicPr>
            <a:picLocks noChangeAspect="1"/>
          </p:cNvPicPr>
          <p:nvPr userDrawn="1"/>
        </p:nvPicPr>
        <p:blipFill>
          <a:blip r:embed="rId2"/>
          <a:stretch>
            <a:fillRect/>
          </a:stretch>
        </p:blipFill>
        <p:spPr>
          <a:xfrm>
            <a:off x="43255" y="220438"/>
            <a:ext cx="1589891" cy="1233714"/>
          </a:xfrm>
          <a:prstGeom prst="rect">
            <a:avLst/>
          </a:prstGeom>
        </p:spPr>
      </p:pic>
      <p:sp>
        <p:nvSpPr>
          <p:cNvPr id="7" name="Rectangle 6"/>
          <p:cNvSpPr/>
          <p:nvPr userDrawn="1"/>
        </p:nvSpPr>
        <p:spPr>
          <a:xfrm>
            <a:off x="11608905" y="6414054"/>
            <a:ext cx="543339" cy="404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Tree>
    <p:extLst>
      <p:ext uri="{BB962C8B-B14F-4D97-AF65-F5344CB8AC3E}">
        <p14:creationId xmlns:p14="http://schemas.microsoft.com/office/powerpoint/2010/main" val="2512614364"/>
      </p:ext>
    </p:extLst>
  </p:cSld>
  <p:clrMapOvr>
    <a:masterClrMapping/>
  </p:clrMapOvr>
  <p:transition spd="slow">
    <p:split orient="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85400-6726-42D7-85A7-54FA89EE6B53}" type="datetime1">
              <a:rPr lang="en-US" smtClean="0"/>
              <a:t>06/04/2020</a:t>
            </a:fld>
            <a:endParaRPr lang="en-US"/>
          </a:p>
        </p:txBody>
      </p:sp>
      <p:sp>
        <p:nvSpPr>
          <p:cNvPr id="5" name="Footer Placeholder 4"/>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3497367704"/>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E28D16-3B29-493F-935F-DE5EAE271BA0}" type="datetime1">
              <a:rPr lang="en-US" smtClean="0"/>
              <a:t>06/04/2020</a:t>
            </a:fld>
            <a:endParaRPr lang="en-US"/>
          </a:p>
        </p:txBody>
      </p:sp>
      <p:sp>
        <p:nvSpPr>
          <p:cNvPr id="5" name="Footer Placeholder 4"/>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2158083114"/>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9EBDF-1D10-4225-B275-3B3C8633805D}" type="datetime1">
              <a:rPr lang="en-US" smtClean="0"/>
              <a:t>06/04/2020</a:t>
            </a:fld>
            <a:endParaRPr lang="en-US"/>
          </a:p>
        </p:txBody>
      </p:sp>
      <p:sp>
        <p:nvSpPr>
          <p:cNvPr id="5" name="Footer Placeholder 4"/>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a:t>
            </a:fld>
            <a:endParaRPr lang="en-US"/>
          </a:p>
        </p:txBody>
      </p:sp>
      <p:pic>
        <p:nvPicPr>
          <p:cNvPr id="7" name="Picture 6"/>
          <p:cNvPicPr>
            <a:picLocks noChangeAspect="1"/>
          </p:cNvPicPr>
          <p:nvPr userDrawn="1"/>
        </p:nvPicPr>
        <p:blipFill>
          <a:blip r:embed="rId2"/>
          <a:stretch>
            <a:fillRect/>
          </a:stretch>
        </p:blipFill>
        <p:spPr>
          <a:xfrm>
            <a:off x="43255" y="220438"/>
            <a:ext cx="1589891" cy="1233714"/>
          </a:xfrm>
          <a:prstGeom prst="rect">
            <a:avLst/>
          </a:prstGeom>
        </p:spPr>
      </p:pic>
    </p:spTree>
    <p:extLst>
      <p:ext uri="{BB962C8B-B14F-4D97-AF65-F5344CB8AC3E}">
        <p14:creationId xmlns:p14="http://schemas.microsoft.com/office/powerpoint/2010/main" val="1943325077"/>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B015FC-BB3F-49BE-84B7-82E32CA9BCD4}" type="datetime1">
              <a:rPr lang="en-US" smtClean="0"/>
              <a:t>06/04/2020</a:t>
            </a:fld>
            <a:endParaRPr lang="en-US"/>
          </a:p>
        </p:txBody>
      </p:sp>
      <p:sp>
        <p:nvSpPr>
          <p:cNvPr id="5" name="Footer Placeholder 4"/>
          <p:cNvSpPr>
            <a:spLocks noGrp="1"/>
          </p:cNvSpPr>
          <p:nvPr>
            <p:ph type="ftr" sz="quarter" idx="11"/>
          </p:nvPr>
        </p:nvSpPr>
        <p:spPr/>
        <p:txBody>
          <a:bodyPr/>
          <a:lstStyle/>
          <a:p>
            <a:r>
              <a:rPr lang="en-US" smtClean="0"/>
              <a:t>GVTB: C. LÊ XUÂN  MAI</a:t>
            </a:r>
            <a:endParaRPr lang="en-US"/>
          </a:p>
        </p:txBody>
      </p:sp>
    </p:spTree>
    <p:extLst>
      <p:ext uri="{BB962C8B-B14F-4D97-AF65-F5344CB8AC3E}">
        <p14:creationId xmlns:p14="http://schemas.microsoft.com/office/powerpoint/2010/main" val="945483265"/>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0BB23B-02E1-4B33-8A3C-DDBF9532AC0D}" type="datetime1">
              <a:rPr lang="en-US" smtClean="0"/>
              <a:t>06/04/2020</a:t>
            </a:fld>
            <a:endParaRPr lang="en-US"/>
          </a:p>
        </p:txBody>
      </p:sp>
      <p:sp>
        <p:nvSpPr>
          <p:cNvPr id="6" name="Footer Placeholder 5"/>
          <p:cNvSpPr>
            <a:spLocks noGrp="1"/>
          </p:cNvSpPr>
          <p:nvPr>
            <p:ph type="ftr" sz="quarter" idx="11"/>
          </p:nvPr>
        </p:nvSpPr>
        <p:spPr/>
        <p:txBody>
          <a:bodyPr/>
          <a:lstStyle/>
          <a:p>
            <a:r>
              <a:rPr lang="en-US" smtClean="0"/>
              <a:t>GVTB: C. LÊ XUÂN  MAI</a:t>
            </a:r>
            <a:endParaRPr lang="en-US"/>
          </a:p>
        </p:txBody>
      </p:sp>
      <p:sp>
        <p:nvSpPr>
          <p:cNvPr id="7" name="Slide Number Placeholder 6"/>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1648206061"/>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6EEF3B-5B9B-4352-9DB0-8ED4A69E9F44}" type="datetime1">
              <a:rPr lang="en-US" smtClean="0"/>
              <a:t>06/04/2020</a:t>
            </a:fld>
            <a:endParaRPr lang="en-US"/>
          </a:p>
        </p:txBody>
      </p:sp>
      <p:sp>
        <p:nvSpPr>
          <p:cNvPr id="8" name="Footer Placeholder 7"/>
          <p:cNvSpPr>
            <a:spLocks noGrp="1"/>
          </p:cNvSpPr>
          <p:nvPr>
            <p:ph type="ftr" sz="quarter" idx="11"/>
          </p:nvPr>
        </p:nvSpPr>
        <p:spPr/>
        <p:txBody>
          <a:bodyPr/>
          <a:lstStyle/>
          <a:p>
            <a:r>
              <a:rPr lang="en-US" smtClean="0"/>
              <a:t>GVTB: C. LÊ XUÂN  MAI</a:t>
            </a:r>
            <a:endParaRPr lang="en-US"/>
          </a:p>
        </p:txBody>
      </p:sp>
      <p:sp>
        <p:nvSpPr>
          <p:cNvPr id="9" name="Slide Number Placeholder 8"/>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3800898357"/>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D6211B-9BC3-417B-95C8-A2639C9F290E}" type="datetime1">
              <a:rPr lang="en-US" smtClean="0"/>
              <a:t>06/04/2020</a:t>
            </a:fld>
            <a:endParaRPr lang="en-US"/>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3541977524"/>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940BE-E685-4397-87EA-F6F622039F4F}" type="datetime1">
              <a:rPr lang="en-US" smtClean="0"/>
              <a:t>06/04/2020</a:t>
            </a:fld>
            <a:endParaRPr lang="en-US"/>
          </a:p>
        </p:txBody>
      </p:sp>
      <p:sp>
        <p:nvSpPr>
          <p:cNvPr id="3" name="Footer Placeholder 2"/>
          <p:cNvSpPr>
            <a:spLocks noGrp="1"/>
          </p:cNvSpPr>
          <p:nvPr>
            <p:ph type="ftr" sz="quarter" idx="11"/>
          </p:nvPr>
        </p:nvSpPr>
        <p:spPr/>
        <p:txBody>
          <a:bodyPr/>
          <a:lstStyle/>
          <a:p>
            <a:r>
              <a:rPr lang="en-US" smtClean="0"/>
              <a:t>GVTB: C. LÊ XUÂN  MAI</a:t>
            </a:r>
            <a:endParaRPr lang="en-US"/>
          </a:p>
        </p:txBody>
      </p:sp>
      <p:sp>
        <p:nvSpPr>
          <p:cNvPr id="4" name="Slide Number Placeholder 3"/>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3441381050"/>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36AFEE-FB95-4DA4-8575-26ED56ED3058}" type="datetime1">
              <a:rPr lang="en-US" smtClean="0"/>
              <a:t>06/04/2020</a:t>
            </a:fld>
            <a:endParaRPr lang="en-US"/>
          </a:p>
        </p:txBody>
      </p:sp>
      <p:sp>
        <p:nvSpPr>
          <p:cNvPr id="6" name="Footer Placeholder 5"/>
          <p:cNvSpPr>
            <a:spLocks noGrp="1"/>
          </p:cNvSpPr>
          <p:nvPr>
            <p:ph type="ftr" sz="quarter" idx="11"/>
          </p:nvPr>
        </p:nvSpPr>
        <p:spPr/>
        <p:txBody>
          <a:bodyPr/>
          <a:lstStyle/>
          <a:p>
            <a:r>
              <a:rPr lang="en-US" smtClean="0"/>
              <a:t>GVTB: C. LÊ XUÂN  MAI</a:t>
            </a:r>
            <a:endParaRPr lang="en-US"/>
          </a:p>
        </p:txBody>
      </p:sp>
      <p:sp>
        <p:nvSpPr>
          <p:cNvPr id="7" name="Slide Number Placeholder 6"/>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2687403744"/>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2C7F7F-4C4C-4D53-8407-40AE2F223E9E}" type="datetime1">
              <a:rPr lang="en-US" smtClean="0"/>
              <a:t>06/04/2020</a:t>
            </a:fld>
            <a:endParaRPr lang="en-US"/>
          </a:p>
        </p:txBody>
      </p:sp>
      <p:sp>
        <p:nvSpPr>
          <p:cNvPr id="6" name="Footer Placeholder 5"/>
          <p:cNvSpPr>
            <a:spLocks noGrp="1"/>
          </p:cNvSpPr>
          <p:nvPr>
            <p:ph type="ftr" sz="quarter" idx="11"/>
          </p:nvPr>
        </p:nvSpPr>
        <p:spPr/>
        <p:txBody>
          <a:bodyPr/>
          <a:lstStyle/>
          <a:p>
            <a:r>
              <a:rPr lang="en-US" smtClean="0"/>
              <a:t>GVTB: C. LÊ XUÂN  MAI</a:t>
            </a:r>
            <a:endParaRPr lang="en-US"/>
          </a:p>
        </p:txBody>
      </p:sp>
      <p:sp>
        <p:nvSpPr>
          <p:cNvPr id="7" name="Slide Number Placeholder 6"/>
          <p:cNvSpPr>
            <a:spLocks noGrp="1"/>
          </p:cNvSpPr>
          <p:nvPr>
            <p:ph type="sldNum" sz="quarter" idx="12"/>
          </p:nvPr>
        </p:nvSpPr>
        <p:spPr/>
        <p:txBody>
          <a:bodyPr/>
          <a:lstStyle/>
          <a:p>
            <a:fld id="{203899CD-D5DC-4B73-9F21-2920E822B0BF}" type="slidenum">
              <a:rPr lang="en-US" smtClean="0"/>
              <a:t>‹#›</a:t>
            </a:fld>
            <a:endParaRPr lang="en-US"/>
          </a:p>
        </p:txBody>
      </p:sp>
    </p:spTree>
    <p:extLst>
      <p:ext uri="{BB962C8B-B14F-4D97-AF65-F5344CB8AC3E}">
        <p14:creationId xmlns:p14="http://schemas.microsoft.com/office/powerpoint/2010/main" val="676227528"/>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p:cNvSpPr/>
          <p:nvPr userDrawn="1"/>
        </p:nvSpPr>
        <p:spPr>
          <a:xfrm>
            <a:off x="11754679" y="6444595"/>
            <a:ext cx="338027" cy="365125"/>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2" name="Title Placeholder 1"/>
          <p:cNvSpPr>
            <a:spLocks noGrp="1"/>
          </p:cNvSpPr>
          <p:nvPr>
            <p:ph type="title"/>
          </p:nvPr>
        </p:nvSpPr>
        <p:spPr>
          <a:xfrm>
            <a:off x="1894692" y="365127"/>
            <a:ext cx="9459109" cy="9159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298296"/>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3513F827-D401-45A8-B449-C44DF43740DE}" type="datetime1">
              <a:rPr lang="en-US" smtClean="0"/>
              <a:t>06/04/2020</a:t>
            </a:fld>
            <a:endParaRPr lang="en-US"/>
          </a:p>
        </p:txBody>
      </p:sp>
      <p:sp>
        <p:nvSpPr>
          <p:cNvPr id="5" name="Footer Placeholder 4"/>
          <p:cNvSpPr>
            <a:spLocks noGrp="1"/>
          </p:cNvSpPr>
          <p:nvPr>
            <p:ph type="ftr" sz="quarter" idx="3"/>
          </p:nvPr>
        </p:nvSpPr>
        <p:spPr>
          <a:xfrm>
            <a:off x="4038600" y="628378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smtClean="0"/>
              <a:t>GVTB: C. LÊ XUÂN  MAI</a:t>
            </a:r>
            <a:endParaRPr lang="en-US"/>
          </a:p>
        </p:txBody>
      </p:sp>
      <p:sp>
        <p:nvSpPr>
          <p:cNvPr id="6" name="Slide Number Placeholder 5"/>
          <p:cNvSpPr>
            <a:spLocks noGrp="1"/>
          </p:cNvSpPr>
          <p:nvPr>
            <p:ph type="sldNum" sz="quarter" idx="4"/>
          </p:nvPr>
        </p:nvSpPr>
        <p:spPr>
          <a:xfrm>
            <a:off x="11473167" y="6444595"/>
            <a:ext cx="619539" cy="365125"/>
          </a:xfrm>
          <a:prstGeom prst="rect">
            <a:avLst/>
          </a:prstGeom>
        </p:spPr>
        <p:txBody>
          <a:bodyPr vert="horz" lIns="91440" tIns="45720" rIns="91440" bIns="45720" rtlCol="0" anchor="ctr"/>
          <a:lstStyle>
            <a:lvl1pPr algn="r">
              <a:defRPr sz="1200" b="1">
                <a:solidFill>
                  <a:schemeClr val="bg1"/>
                </a:solidFill>
                <a:latin typeface="Times New Roman" panose="02020603050405020304" pitchFamily="18" charset="0"/>
                <a:cs typeface="Times New Roman" panose="02020603050405020304" pitchFamily="18" charset="0"/>
              </a:defRPr>
            </a:lvl1pPr>
          </a:lstStyle>
          <a:p>
            <a:fld id="{095CC70E-2FE8-4CEC-9B5E-8BD2B8D2571B}" type="slidenum">
              <a:rPr lang="en-US" smtClean="0"/>
              <a:pPr/>
              <a:t>‹#›</a:t>
            </a:fld>
            <a:endParaRPr lang="en-US"/>
          </a:p>
        </p:txBody>
      </p:sp>
      <p:sp>
        <p:nvSpPr>
          <p:cNvPr id="8" name="Rounded Rectangle 7"/>
          <p:cNvSpPr/>
          <p:nvPr userDrawn="1"/>
        </p:nvSpPr>
        <p:spPr>
          <a:xfrm>
            <a:off x="304801" y="116114"/>
            <a:ext cx="11567887" cy="6605362"/>
          </a:xfrm>
          <a:prstGeom prst="roundRect">
            <a:avLst/>
          </a:prstGeom>
          <a:noFill/>
          <a:ln w="635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latin typeface="Times New Roman" panose="02020603050405020304" pitchFamily="18" charset="0"/>
              <a:cs typeface="Times New Roman" panose="02020603050405020304" pitchFamily="18" charset="0"/>
            </a:endParaRPr>
          </a:p>
        </p:txBody>
      </p:sp>
      <p:pic>
        <p:nvPicPr>
          <p:cNvPr id="7" name="Picture 6"/>
          <p:cNvPicPr>
            <a:picLocks noChangeAspect="1"/>
          </p:cNvPicPr>
          <p:nvPr userDrawn="1"/>
        </p:nvPicPr>
        <p:blipFill>
          <a:blip r:embed="rId13"/>
          <a:stretch>
            <a:fillRect/>
          </a:stretch>
        </p:blipFill>
        <p:spPr>
          <a:xfrm>
            <a:off x="43255" y="220438"/>
            <a:ext cx="1589891" cy="1233714"/>
          </a:xfrm>
          <a:prstGeom prst="rect">
            <a:avLst/>
          </a:prstGeom>
        </p:spPr>
      </p:pic>
    </p:spTree>
    <p:extLst>
      <p:ext uri="{BB962C8B-B14F-4D97-AF65-F5344CB8AC3E}">
        <p14:creationId xmlns:p14="http://schemas.microsoft.com/office/powerpoint/2010/main" val="259056241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spd="slow">
    <p:split orient="vert"/>
  </p:transition>
  <p:hf hd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50.xml"/><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slide" Target="slide7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65.xml"/><Relationship Id="rId1" Type="http://schemas.openxmlformats.org/officeDocument/2006/relationships/slideLayout" Target="../slideLayouts/slideLayout2.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vidu.doc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8172" y="783771"/>
            <a:ext cx="9144000" cy="1190172"/>
          </a:xfrm>
        </p:spPr>
        <p:txBody>
          <a:bodyPr>
            <a:normAutofit/>
          </a:bodyPr>
          <a:lstStyle/>
          <a:p>
            <a:r>
              <a:rPr lang="en-US" smtClean="0"/>
              <a:t>BÀI 16</a:t>
            </a:r>
            <a:endParaRPr lang="en-US"/>
          </a:p>
        </p:txBody>
      </p:sp>
      <p:sp>
        <p:nvSpPr>
          <p:cNvPr id="3" name="Subtitle 2"/>
          <p:cNvSpPr>
            <a:spLocks noGrp="1"/>
          </p:cNvSpPr>
          <p:nvPr>
            <p:ph type="subTitle" idx="1"/>
          </p:nvPr>
        </p:nvSpPr>
        <p:spPr>
          <a:xfrm>
            <a:off x="4895850" y="5218344"/>
            <a:ext cx="6477000" cy="1653041"/>
          </a:xfrm>
        </p:spPr>
        <p:txBody>
          <a:bodyPr>
            <a:normAutofit/>
          </a:bodyPr>
          <a:lstStyle/>
          <a:p>
            <a:pPr algn="l"/>
            <a:r>
              <a:rPr lang="en-US"/>
              <a:t>TRƯỜNG THPT NGUYỄN THỊ MINH </a:t>
            </a:r>
            <a:r>
              <a:rPr lang="en-US" smtClean="0"/>
              <a:t>KHAI</a:t>
            </a:r>
          </a:p>
          <a:p>
            <a:pPr algn="l"/>
            <a:r>
              <a:rPr lang="en-US" smtClean="0"/>
              <a:t>TỔ </a:t>
            </a:r>
            <a:r>
              <a:rPr lang="en-US"/>
              <a:t>TIN HỌC</a:t>
            </a:r>
          </a:p>
          <a:p>
            <a:pPr algn="l"/>
            <a:r>
              <a:rPr lang="en-US" smtClean="0"/>
              <a:t>GVTB: LÊ XUÂN MAI</a:t>
            </a:r>
          </a:p>
        </p:txBody>
      </p:sp>
      <p:pic>
        <p:nvPicPr>
          <p:cNvPr id="4" name="Picture 3"/>
          <p:cNvPicPr>
            <a:picLocks noChangeAspect="1"/>
          </p:cNvPicPr>
          <p:nvPr/>
        </p:nvPicPr>
        <p:blipFill>
          <a:blip r:embed="rId2"/>
          <a:stretch>
            <a:fillRect/>
          </a:stretch>
        </p:blipFill>
        <p:spPr>
          <a:xfrm>
            <a:off x="1698174" y="2128839"/>
            <a:ext cx="9337131" cy="1471613"/>
          </a:xfrm>
          <a:prstGeom prst="rect">
            <a:avLst/>
          </a:prstGeom>
        </p:spPr>
      </p:pic>
    </p:spTree>
    <p:extLst>
      <p:ext uri="{BB962C8B-B14F-4D97-AF65-F5344CB8AC3E}">
        <p14:creationId xmlns:p14="http://schemas.microsoft.com/office/powerpoint/2010/main" val="65537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Thanh công cụ Ribbon cho định dạng kí tự</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10</a:t>
            </a:fld>
            <a:endParaRPr lang="en-US"/>
          </a:p>
        </p:txBody>
      </p:sp>
      <p:sp>
        <p:nvSpPr>
          <p:cNvPr id="8" name="TextBox 7"/>
          <p:cNvSpPr txBox="1"/>
          <p:nvPr/>
        </p:nvSpPr>
        <p:spPr>
          <a:xfrm>
            <a:off x="10126423" y="3174683"/>
            <a:ext cx="1306768" cy="954107"/>
          </a:xfrm>
          <a:prstGeom prst="rect">
            <a:avLst/>
          </a:prstGeom>
          <a:noFill/>
        </p:spPr>
        <p:txBody>
          <a:bodyPr wrap="non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Cỡ chữ</a:t>
            </a:r>
          </a:p>
          <a:p>
            <a:pPr algn="ctr"/>
            <a:r>
              <a:rPr lang="en-US" sz="2800" b="1">
                <a:solidFill>
                  <a:srgbClr val="FF0000"/>
                </a:solidFill>
                <a:latin typeface="Times New Roman" panose="02020603050405020304" pitchFamily="18" charset="0"/>
                <a:cs typeface="Times New Roman" panose="02020603050405020304" pitchFamily="18" charset="0"/>
              </a:rPr>
              <a:t>(Size)</a:t>
            </a:r>
          </a:p>
        </p:txBody>
      </p:sp>
      <p:pic>
        <p:nvPicPr>
          <p:cNvPr id="10" name="Picture 9"/>
          <p:cNvPicPr>
            <a:picLocks noChangeAspect="1"/>
          </p:cNvPicPr>
          <p:nvPr/>
        </p:nvPicPr>
        <p:blipFill>
          <a:blip r:embed="rId2"/>
          <a:stretch>
            <a:fillRect/>
          </a:stretch>
        </p:blipFill>
        <p:spPr>
          <a:xfrm>
            <a:off x="1290637" y="2033288"/>
            <a:ext cx="8167688" cy="4268150"/>
          </a:xfrm>
          <a:prstGeom prst="rect">
            <a:avLst/>
          </a:prstGeom>
        </p:spPr>
      </p:pic>
      <p:sp>
        <p:nvSpPr>
          <p:cNvPr id="7" name="Rectangle 6"/>
          <p:cNvSpPr/>
          <p:nvPr/>
        </p:nvSpPr>
        <p:spPr>
          <a:xfrm>
            <a:off x="6096000" y="2692120"/>
            <a:ext cx="1014412" cy="600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4266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66786" y="1647588"/>
            <a:ext cx="8748713" cy="4269718"/>
          </a:xfrm>
          <a:prstGeom prst="rect">
            <a:avLst/>
          </a:prstGeom>
        </p:spPr>
      </p:pic>
      <p:sp>
        <p:nvSpPr>
          <p:cNvPr id="2" name="Title 1"/>
          <p:cNvSpPr>
            <a:spLocks noGrp="1"/>
          </p:cNvSpPr>
          <p:nvPr>
            <p:ph type="title"/>
          </p:nvPr>
        </p:nvSpPr>
        <p:spPr/>
        <p:txBody>
          <a:bodyPr>
            <a:normAutofit fontScale="90000"/>
          </a:bodyPr>
          <a:lstStyle/>
          <a:p>
            <a:r>
              <a:rPr lang="en-US"/>
              <a:t>Thanh công cụ Ribbon cho định dạng kí tự</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11</a:t>
            </a:fld>
            <a:endParaRPr lang="en-US"/>
          </a:p>
        </p:txBody>
      </p:sp>
      <p:sp>
        <p:nvSpPr>
          <p:cNvPr id="12" name="TextBox 11"/>
          <p:cNvSpPr txBox="1"/>
          <p:nvPr/>
        </p:nvSpPr>
        <p:spPr>
          <a:xfrm>
            <a:off x="9996582" y="3174683"/>
            <a:ext cx="1566454" cy="954107"/>
          </a:xfrm>
          <a:prstGeom prst="rect">
            <a:avLst/>
          </a:prstGeom>
          <a:noFill/>
        </p:spPr>
        <p:txBody>
          <a:bodyPr wrap="non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Màu chữ</a:t>
            </a:r>
          </a:p>
          <a:p>
            <a:pPr algn="ctr"/>
            <a:r>
              <a:rPr lang="en-US" sz="2800" b="1">
                <a:solidFill>
                  <a:srgbClr val="FF0000"/>
                </a:solidFill>
                <a:latin typeface="Times New Roman" panose="02020603050405020304" pitchFamily="18" charset="0"/>
                <a:cs typeface="Times New Roman" panose="02020603050405020304" pitchFamily="18" charset="0"/>
              </a:rPr>
              <a:t>(Color)</a:t>
            </a:r>
          </a:p>
        </p:txBody>
      </p:sp>
      <p:sp>
        <p:nvSpPr>
          <p:cNvPr id="3" name="Rectangle 2"/>
          <p:cNvSpPr/>
          <p:nvPr/>
        </p:nvSpPr>
        <p:spPr>
          <a:xfrm>
            <a:off x="6907237" y="2771336"/>
            <a:ext cx="2808262" cy="2926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4273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a:xfrm>
            <a:off x="838200" y="1476003"/>
            <a:ext cx="10515600" cy="4351338"/>
          </a:xfrm>
        </p:spPr>
        <p:txBody>
          <a:bodyPr/>
          <a:lstStyle/>
          <a:p>
            <a:pPr marL="0" indent="0">
              <a:buNone/>
            </a:pPr>
            <a:r>
              <a:rPr lang="en-US" sz="4000"/>
              <a:t>b) </a:t>
            </a:r>
            <a:r>
              <a:rPr lang="en-US" sz="3600"/>
              <a:t>Hộp thoại Font</a:t>
            </a:r>
            <a:endParaRPr lang="en-US" sz="32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12</a:t>
            </a:fld>
            <a:endParaRPr lang="en-US"/>
          </a:p>
        </p:txBody>
      </p:sp>
      <p:pic>
        <p:nvPicPr>
          <p:cNvPr id="7" name="Picture 6"/>
          <p:cNvPicPr>
            <a:picLocks noChangeAspect="1"/>
          </p:cNvPicPr>
          <p:nvPr/>
        </p:nvPicPr>
        <p:blipFill>
          <a:blip r:embed="rId2"/>
          <a:stretch>
            <a:fillRect/>
          </a:stretch>
        </p:blipFill>
        <p:spPr>
          <a:xfrm>
            <a:off x="1402519" y="2281484"/>
            <a:ext cx="3478763" cy="4163110"/>
          </a:xfrm>
          <a:prstGeom prst="rect">
            <a:avLst/>
          </a:prstGeom>
        </p:spPr>
      </p:pic>
      <p:pic>
        <p:nvPicPr>
          <p:cNvPr id="9" name="Picture 8"/>
          <p:cNvPicPr>
            <a:picLocks noChangeAspect="1"/>
          </p:cNvPicPr>
          <p:nvPr/>
        </p:nvPicPr>
        <p:blipFill>
          <a:blip r:embed="rId3"/>
          <a:stretch>
            <a:fillRect/>
          </a:stretch>
        </p:blipFill>
        <p:spPr>
          <a:xfrm>
            <a:off x="7131421" y="2276657"/>
            <a:ext cx="4096871" cy="4057096"/>
          </a:xfrm>
          <a:prstGeom prst="rect">
            <a:avLst/>
          </a:prstGeom>
        </p:spPr>
      </p:pic>
    </p:spTree>
    <p:extLst>
      <p:ext uri="{BB962C8B-B14F-4D97-AF65-F5344CB8AC3E}">
        <p14:creationId xmlns:p14="http://schemas.microsoft.com/office/powerpoint/2010/main" val="31067546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806687" y="406153"/>
            <a:ext cx="2848857"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Hộp thoại Font</a:t>
            </a:r>
          </a:p>
        </p:txBody>
      </p:sp>
      <p:pic>
        <p:nvPicPr>
          <p:cNvPr id="4" name="Picture 3"/>
          <p:cNvPicPr>
            <a:picLocks noChangeAspect="1"/>
          </p:cNvPicPr>
          <p:nvPr/>
        </p:nvPicPr>
        <p:blipFill>
          <a:blip r:embed="rId2"/>
          <a:stretch>
            <a:fillRect/>
          </a:stretch>
        </p:blipFill>
        <p:spPr>
          <a:xfrm>
            <a:off x="3459922" y="1246299"/>
            <a:ext cx="4453263" cy="5329315"/>
          </a:xfrm>
          <a:prstGeom prst="rect">
            <a:avLst/>
          </a:prstGeom>
        </p:spPr>
      </p:pic>
      <p:sp>
        <p:nvSpPr>
          <p:cNvPr id="7" name="Footer Placeholder 6"/>
          <p:cNvSpPr>
            <a:spLocks noGrp="1"/>
          </p:cNvSpPr>
          <p:nvPr>
            <p:ph type="ftr" sz="quarter" idx="11"/>
          </p:nvPr>
        </p:nvSpPr>
        <p:spPr/>
        <p:txBody>
          <a:bodyPr/>
          <a:lstStyle/>
          <a:p>
            <a:r>
              <a:rPr lang="en-US" smtClean="0"/>
              <a:t>GVTB: C. LÊ XUÂN  MAI</a:t>
            </a:r>
            <a:endParaRPr lang="en-US"/>
          </a:p>
        </p:txBody>
      </p:sp>
      <p:sp>
        <p:nvSpPr>
          <p:cNvPr id="8" name="Slide Number Placeholder 7"/>
          <p:cNvSpPr>
            <a:spLocks noGrp="1"/>
          </p:cNvSpPr>
          <p:nvPr>
            <p:ph type="sldNum" sz="quarter" idx="12"/>
          </p:nvPr>
        </p:nvSpPr>
        <p:spPr/>
        <p:txBody>
          <a:bodyPr/>
          <a:lstStyle/>
          <a:p>
            <a:fld id="{203899CD-D5DC-4B73-9F21-2920E822B0BF}" type="slidenum">
              <a:rPr lang="en-US" smtClean="0"/>
              <a:t>13</a:t>
            </a:fld>
            <a:endParaRPr lang="en-US"/>
          </a:p>
        </p:txBody>
      </p:sp>
      <p:sp>
        <p:nvSpPr>
          <p:cNvPr id="9" name="TextBox 8"/>
          <p:cNvSpPr txBox="1"/>
          <p:nvPr/>
        </p:nvSpPr>
        <p:spPr>
          <a:xfrm>
            <a:off x="1366592" y="1525498"/>
            <a:ext cx="1596912"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Font</a:t>
            </a:r>
          </a:p>
        </p:txBody>
      </p:sp>
      <p:sp>
        <p:nvSpPr>
          <p:cNvPr id="10" name="TextBox 9"/>
          <p:cNvSpPr txBox="1"/>
          <p:nvPr/>
        </p:nvSpPr>
        <p:spPr>
          <a:xfrm>
            <a:off x="884201" y="3160059"/>
            <a:ext cx="2050561"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màu sắc</a:t>
            </a:r>
          </a:p>
        </p:txBody>
      </p:sp>
      <p:sp>
        <p:nvSpPr>
          <p:cNvPr id="11" name="TextBox 10"/>
          <p:cNvSpPr txBox="1"/>
          <p:nvPr/>
        </p:nvSpPr>
        <p:spPr>
          <a:xfrm>
            <a:off x="659627" y="4244320"/>
            <a:ext cx="2348720"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chỉ số trên</a:t>
            </a:r>
          </a:p>
        </p:txBody>
      </p:sp>
      <p:sp>
        <p:nvSpPr>
          <p:cNvPr id="12" name="TextBox 11"/>
          <p:cNvSpPr txBox="1"/>
          <p:nvPr/>
        </p:nvSpPr>
        <p:spPr>
          <a:xfrm>
            <a:off x="521922" y="5328581"/>
            <a:ext cx="2412840"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chỉ số dưới</a:t>
            </a:r>
          </a:p>
        </p:txBody>
      </p:sp>
      <p:sp>
        <p:nvSpPr>
          <p:cNvPr id="17" name="Rectangle 16"/>
          <p:cNvSpPr/>
          <p:nvPr/>
        </p:nvSpPr>
        <p:spPr>
          <a:xfrm>
            <a:off x="3710157" y="2196335"/>
            <a:ext cx="2205647" cy="119678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TextBox 34"/>
          <p:cNvSpPr txBox="1"/>
          <p:nvPr/>
        </p:nvSpPr>
        <p:spPr>
          <a:xfrm>
            <a:off x="7416769" y="596934"/>
            <a:ext cx="2114681"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kiểu chữ</a:t>
            </a:r>
          </a:p>
        </p:txBody>
      </p:sp>
      <p:cxnSp>
        <p:nvCxnSpPr>
          <p:cNvPr id="31" name="Straight Arrow Connector 30"/>
          <p:cNvCxnSpPr>
            <a:stCxn id="9" idx="3"/>
            <a:endCxn id="17" idx="1"/>
          </p:cNvCxnSpPr>
          <p:nvPr/>
        </p:nvCxnSpPr>
        <p:spPr>
          <a:xfrm>
            <a:off x="2963506" y="1756331"/>
            <a:ext cx="746651" cy="10383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999470" y="2178426"/>
            <a:ext cx="883469" cy="121246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1" name="Straight Arrow Connector 40"/>
          <p:cNvCxnSpPr>
            <a:stCxn id="35" idx="1"/>
          </p:cNvCxnSpPr>
          <p:nvPr/>
        </p:nvCxnSpPr>
        <p:spPr>
          <a:xfrm flipH="1">
            <a:off x="6508740" y="827765"/>
            <a:ext cx="908029" cy="13685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130553" y="2425657"/>
            <a:ext cx="1856598"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cỡ chữ</a:t>
            </a:r>
          </a:p>
        </p:txBody>
      </p:sp>
      <p:sp>
        <p:nvSpPr>
          <p:cNvPr id="5" name="Rectangle 4"/>
          <p:cNvSpPr/>
          <p:nvPr/>
        </p:nvSpPr>
        <p:spPr>
          <a:xfrm>
            <a:off x="6979024" y="2178426"/>
            <a:ext cx="793376" cy="121246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Arrow Connector 12"/>
          <p:cNvCxnSpPr>
            <a:stCxn id="15" idx="1"/>
          </p:cNvCxnSpPr>
          <p:nvPr/>
        </p:nvCxnSpPr>
        <p:spPr>
          <a:xfrm flipH="1">
            <a:off x="7715149" y="2656490"/>
            <a:ext cx="1415404" cy="144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3"/>
          </p:cNvCxnSpPr>
          <p:nvPr/>
        </p:nvCxnSpPr>
        <p:spPr>
          <a:xfrm>
            <a:off x="2934762" y="3390892"/>
            <a:ext cx="1103838" cy="2308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584732" y="3835848"/>
            <a:ext cx="2948243"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kiểu gạch chân</a:t>
            </a:r>
          </a:p>
        </p:txBody>
      </p:sp>
      <p:sp>
        <p:nvSpPr>
          <p:cNvPr id="34" name="TextBox 33"/>
          <p:cNvSpPr txBox="1"/>
          <p:nvPr/>
        </p:nvSpPr>
        <p:spPr>
          <a:xfrm>
            <a:off x="8236076" y="4784812"/>
            <a:ext cx="3645550" cy="830997"/>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các hiệu ứng khác</a:t>
            </a:r>
          </a:p>
          <a:p>
            <a:r>
              <a:rPr lang="en-US" sz="2400" b="1">
                <a:solidFill>
                  <a:srgbClr val="FF0000"/>
                </a:solidFill>
                <a:latin typeface="Times New Roman" panose="02020603050405020304" pitchFamily="18" charset="0"/>
                <a:cs typeface="Times New Roman" panose="02020603050405020304" pitchFamily="18" charset="0"/>
              </a:rPr>
              <a:t>(bóng chữ, gạch ngang,…)</a:t>
            </a:r>
          </a:p>
        </p:txBody>
      </p:sp>
      <p:cxnSp>
        <p:nvCxnSpPr>
          <p:cNvPr id="27" name="Straight Arrow Connector 26"/>
          <p:cNvCxnSpPr>
            <a:stCxn id="32" idx="1"/>
          </p:cNvCxnSpPr>
          <p:nvPr/>
        </p:nvCxnSpPr>
        <p:spPr>
          <a:xfrm flipH="1" flipV="1">
            <a:off x="5686553" y="3629846"/>
            <a:ext cx="2898179" cy="4368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4" idx="1"/>
          </p:cNvCxnSpPr>
          <p:nvPr/>
        </p:nvCxnSpPr>
        <p:spPr>
          <a:xfrm flipH="1" flipV="1">
            <a:off x="7207624" y="4398950"/>
            <a:ext cx="1028452" cy="8013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1" idx="3"/>
          </p:cNvCxnSpPr>
          <p:nvPr/>
        </p:nvCxnSpPr>
        <p:spPr>
          <a:xfrm>
            <a:off x="3008347" y="4475153"/>
            <a:ext cx="798340" cy="34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2" idx="3"/>
          </p:cNvCxnSpPr>
          <p:nvPr/>
        </p:nvCxnSpPr>
        <p:spPr>
          <a:xfrm flipV="1">
            <a:off x="2934764" y="4740121"/>
            <a:ext cx="871925" cy="8192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75423" y="2113795"/>
            <a:ext cx="2169761" cy="400110"/>
          </a:xfrm>
          <a:prstGeom prst="rect">
            <a:avLst/>
          </a:prstGeom>
          <a:noFill/>
        </p:spPr>
        <p:txBody>
          <a:bodyPr wrap="none" rtlCol="0">
            <a:spAutoFit/>
          </a:bodyPr>
          <a:lstStyle/>
          <a:p>
            <a:r>
              <a:rPr lang="en-US" sz="2000" smtClean="0">
                <a:latin typeface="Times New Roman" panose="02020603050405020304" pitchFamily="18" charset="0"/>
                <a:cs typeface="Times New Roman" panose="02020603050405020304" pitchFamily="18" charset="0"/>
              </a:rPr>
              <a:t>Times New Roman</a:t>
            </a:r>
            <a:endParaRPr lang="en-US" sz="2000">
              <a:latin typeface="Times New Roman" panose="02020603050405020304" pitchFamily="18" charset="0"/>
              <a:cs typeface="Times New Roman" panose="02020603050405020304" pitchFamily="18" charset="0"/>
            </a:endParaRPr>
          </a:p>
        </p:txBody>
      </p:sp>
      <p:sp>
        <p:nvSpPr>
          <p:cNvPr id="26" name="TextBox 25"/>
          <p:cNvSpPr txBox="1"/>
          <p:nvPr/>
        </p:nvSpPr>
        <p:spPr>
          <a:xfrm>
            <a:off x="681924" y="2525427"/>
            <a:ext cx="1071575" cy="400110"/>
          </a:xfrm>
          <a:prstGeom prst="rect">
            <a:avLst/>
          </a:prstGeom>
          <a:noFill/>
        </p:spPr>
        <p:txBody>
          <a:bodyPr wrap="none" rtlCol="0">
            <a:spAutoFit/>
          </a:bodyPr>
          <a:lstStyle/>
          <a:p>
            <a:r>
              <a:rPr lang="en-US" sz="2000" smtClean="0">
                <a:latin typeface="Tahoma" panose="020B0604030504040204" pitchFamily="34" charset="0"/>
                <a:ea typeface="Tahoma" panose="020B0604030504040204" pitchFamily="34" charset="0"/>
                <a:cs typeface="Tahoma" panose="020B0604030504040204" pitchFamily="34" charset="0"/>
              </a:rPr>
              <a:t>Tahoma</a:t>
            </a: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1833391" y="2546116"/>
            <a:ext cx="699230" cy="400110"/>
          </a:xfrm>
          <a:prstGeom prst="rect">
            <a:avLst/>
          </a:prstGeom>
          <a:noFill/>
        </p:spPr>
        <p:txBody>
          <a:bodyPr wrap="none" rtlCol="0">
            <a:spAutoFit/>
          </a:bodyPr>
          <a:lstStyle/>
          <a:p>
            <a:r>
              <a:rPr lang="en-US" sz="2000" smtClean="0">
                <a:latin typeface="Arial" panose="020B0604020202020204" pitchFamily="34" charset="0"/>
                <a:cs typeface="Arial" panose="020B0604020202020204" pitchFamily="34" charset="0"/>
              </a:rPr>
              <a:t>Arial</a:t>
            </a:r>
            <a:endParaRPr lang="en-US" sz="2000">
              <a:latin typeface="Arial" panose="020B0604020202020204" pitchFamily="34" charset="0"/>
              <a:cs typeface="Arial" panose="020B0604020202020204" pitchFamily="34" charset="0"/>
            </a:endParaRPr>
          </a:p>
        </p:txBody>
      </p:sp>
      <p:sp>
        <p:nvSpPr>
          <p:cNvPr id="36" name="TextBox 35"/>
          <p:cNvSpPr txBox="1"/>
          <p:nvPr/>
        </p:nvSpPr>
        <p:spPr>
          <a:xfrm>
            <a:off x="525143" y="3758256"/>
            <a:ext cx="1282723" cy="400110"/>
          </a:xfrm>
          <a:prstGeom prst="rect">
            <a:avLst/>
          </a:prstGeom>
          <a:noFill/>
        </p:spPr>
        <p:txBody>
          <a:bodyPr wrap="none" rtlCol="0">
            <a:spAutoFit/>
          </a:bodyPr>
          <a:lstStyle/>
          <a:p>
            <a:r>
              <a:rPr lang="en-US" sz="2000" b="1" smtClean="0">
                <a:latin typeface="Tahoma" panose="020B0604030504040204" pitchFamily="34" charset="0"/>
                <a:ea typeface="Tahoma" panose="020B0604030504040204" pitchFamily="34" charset="0"/>
                <a:cs typeface="Tahoma" panose="020B0604030504040204" pitchFamily="34" charset="0"/>
              </a:rPr>
              <a:t>Màu đen</a:t>
            </a:r>
            <a:endParaRPr lang="en-US" sz="2000" b="1">
              <a:latin typeface="Tahoma" panose="020B0604030504040204" pitchFamily="34" charset="0"/>
              <a:ea typeface="Tahoma" panose="020B0604030504040204" pitchFamily="34" charset="0"/>
              <a:cs typeface="Tahoma" panose="020B0604030504040204" pitchFamily="34" charset="0"/>
            </a:endParaRPr>
          </a:p>
        </p:txBody>
      </p:sp>
      <p:sp>
        <p:nvSpPr>
          <p:cNvPr id="38" name="TextBox 37"/>
          <p:cNvSpPr txBox="1"/>
          <p:nvPr/>
        </p:nvSpPr>
        <p:spPr>
          <a:xfrm>
            <a:off x="1821983" y="3754904"/>
            <a:ext cx="1443024" cy="400110"/>
          </a:xfrm>
          <a:prstGeom prst="rect">
            <a:avLst/>
          </a:prstGeom>
          <a:noFill/>
        </p:spPr>
        <p:txBody>
          <a:bodyPr wrap="none" rtlCol="0">
            <a:spAutoFit/>
          </a:bodyPr>
          <a:lstStyle/>
          <a:p>
            <a:r>
              <a:rPr lang="en-US" sz="2000" b="1" smtClean="0">
                <a:solidFill>
                  <a:srgbClr val="0070C0"/>
                </a:solidFill>
                <a:latin typeface="Tahoma" panose="020B0604030504040204" pitchFamily="34" charset="0"/>
                <a:ea typeface="Tahoma" panose="020B0604030504040204" pitchFamily="34" charset="0"/>
                <a:cs typeface="Tahoma" panose="020B0604030504040204" pitchFamily="34" charset="0"/>
              </a:rPr>
              <a:t>Màu xanh</a:t>
            </a:r>
            <a:endParaRPr lang="en-US" sz="20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615261" y="4787708"/>
            <a:ext cx="2276475" cy="400050"/>
          </a:xfrm>
          <a:prstGeom prst="rect">
            <a:avLst/>
          </a:prstGeom>
        </p:spPr>
      </p:pic>
      <p:pic>
        <p:nvPicPr>
          <p:cNvPr id="14" name="Picture 13"/>
          <p:cNvPicPr>
            <a:picLocks noChangeAspect="1"/>
          </p:cNvPicPr>
          <p:nvPr/>
        </p:nvPicPr>
        <p:blipFill>
          <a:blip r:embed="rId4"/>
          <a:stretch>
            <a:fillRect/>
          </a:stretch>
        </p:blipFill>
        <p:spPr>
          <a:xfrm>
            <a:off x="1366592" y="5872278"/>
            <a:ext cx="676275" cy="371475"/>
          </a:xfrm>
          <a:prstGeom prst="rect">
            <a:avLst/>
          </a:prstGeom>
        </p:spPr>
      </p:pic>
      <p:sp>
        <p:nvSpPr>
          <p:cNvPr id="40" name="TextBox 39"/>
          <p:cNvSpPr txBox="1"/>
          <p:nvPr/>
        </p:nvSpPr>
        <p:spPr>
          <a:xfrm>
            <a:off x="7960150" y="1500433"/>
            <a:ext cx="3669915" cy="400110"/>
          </a:xfrm>
          <a:prstGeom prst="rect">
            <a:avLst/>
          </a:prstGeom>
          <a:noFill/>
        </p:spPr>
        <p:txBody>
          <a:bodyPr wrap="none" rtlCol="0">
            <a:spAutoFit/>
          </a:bodyPr>
          <a:lstStyle/>
          <a:p>
            <a:r>
              <a:rPr lang="en-US" sz="2000" b="1" smtClean="0">
                <a:latin typeface="Tahoma" panose="020B0604030504040204" pitchFamily="34" charset="0"/>
                <a:ea typeface="Tahoma" panose="020B0604030504040204" pitchFamily="34" charset="0"/>
                <a:cs typeface="Tahoma" panose="020B0604030504040204" pitchFamily="34" charset="0"/>
              </a:rPr>
              <a:t>In đậm </a:t>
            </a:r>
            <a:r>
              <a:rPr lang="en-US" sz="2000" i="1" smtClean="0">
                <a:latin typeface="Tahoma" panose="020B0604030504040204" pitchFamily="34" charset="0"/>
                <a:ea typeface="Tahoma" panose="020B0604030504040204" pitchFamily="34" charset="0"/>
                <a:cs typeface="Tahoma" panose="020B0604030504040204" pitchFamily="34" charset="0"/>
              </a:rPr>
              <a:t>In nghiêng </a:t>
            </a:r>
            <a:r>
              <a:rPr lang="en-US" sz="2000" u="sng" smtClean="0">
                <a:latin typeface="Tahoma" panose="020B0604030504040204" pitchFamily="34" charset="0"/>
                <a:ea typeface="Tahoma" panose="020B0604030504040204" pitchFamily="34" charset="0"/>
                <a:cs typeface="Tahoma" panose="020B0604030504040204" pitchFamily="34" charset="0"/>
              </a:rPr>
              <a:t>Gạch chân</a:t>
            </a:r>
            <a:endParaRPr lang="en-US" sz="2000" u="sng">
              <a:latin typeface="Tahoma" panose="020B0604030504040204" pitchFamily="34" charset="0"/>
              <a:ea typeface="Tahoma" panose="020B0604030504040204" pitchFamily="34" charset="0"/>
              <a:cs typeface="Tahoma" panose="020B0604030504040204" pitchFamily="34" charset="0"/>
            </a:endParaRPr>
          </a:p>
        </p:txBody>
      </p:sp>
      <p:sp>
        <p:nvSpPr>
          <p:cNvPr id="42" name="TextBox 41"/>
          <p:cNvSpPr txBox="1"/>
          <p:nvPr/>
        </p:nvSpPr>
        <p:spPr>
          <a:xfrm>
            <a:off x="8977372" y="2793822"/>
            <a:ext cx="1896673" cy="861774"/>
          </a:xfrm>
          <a:prstGeom prst="rect">
            <a:avLst/>
          </a:prstGeom>
          <a:noFill/>
        </p:spPr>
        <p:txBody>
          <a:bodyPr wrap="none" rtlCol="0">
            <a:spAutoFit/>
          </a:bodyPr>
          <a:lstStyle/>
          <a:p>
            <a:r>
              <a:rPr lang="en-US" sz="2000" smtClean="0">
                <a:latin typeface="Tahoma" panose="020B0604030504040204" pitchFamily="34" charset="0"/>
                <a:ea typeface="Tahoma" panose="020B0604030504040204" pitchFamily="34" charset="0"/>
                <a:cs typeface="Tahoma" panose="020B0604030504040204" pitchFamily="34" charset="0"/>
              </a:rPr>
              <a:t>20, </a:t>
            </a:r>
            <a:r>
              <a:rPr lang="en-US" sz="3000" smtClean="0">
                <a:latin typeface="Tahoma" panose="020B0604030504040204" pitchFamily="34" charset="0"/>
                <a:ea typeface="Tahoma" panose="020B0604030504040204" pitchFamily="34" charset="0"/>
                <a:cs typeface="Tahoma" panose="020B0604030504040204" pitchFamily="34" charset="0"/>
              </a:rPr>
              <a:t>30</a:t>
            </a:r>
            <a:r>
              <a:rPr lang="en-US" sz="2000" smtClean="0">
                <a:latin typeface="Tahoma" panose="020B0604030504040204" pitchFamily="34" charset="0"/>
                <a:ea typeface="Tahoma" panose="020B0604030504040204" pitchFamily="34" charset="0"/>
                <a:cs typeface="Tahoma" panose="020B0604030504040204" pitchFamily="34" charset="0"/>
              </a:rPr>
              <a:t>, </a:t>
            </a:r>
            <a:r>
              <a:rPr lang="en-US" sz="5000" smtClean="0">
                <a:latin typeface="Tahoma" panose="020B0604030504040204" pitchFamily="34" charset="0"/>
                <a:ea typeface="Tahoma" panose="020B0604030504040204" pitchFamily="34" charset="0"/>
                <a:cs typeface="Tahoma" panose="020B0604030504040204" pitchFamily="34" charset="0"/>
              </a:rPr>
              <a:t>50</a:t>
            </a:r>
            <a:endParaRPr lang="en-US" sz="5000">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8935312" y="4275097"/>
            <a:ext cx="2241319" cy="400110"/>
          </a:xfrm>
          <a:prstGeom prst="rect">
            <a:avLst/>
          </a:prstGeom>
          <a:noFill/>
        </p:spPr>
        <p:txBody>
          <a:bodyPr wrap="none" rtlCol="0">
            <a:spAutoFit/>
          </a:bodyPr>
          <a:lstStyle/>
          <a:p>
            <a:r>
              <a:rPr lang="en-US" sz="2000" u="dashHeavy" smtClean="0">
                <a:uFill>
                  <a:solidFill>
                    <a:srgbClr val="FF0000"/>
                  </a:solidFill>
                </a:uFill>
                <a:latin typeface="Tahoma" panose="020B0604030504040204" pitchFamily="34" charset="0"/>
                <a:ea typeface="Tahoma" panose="020B0604030504040204" pitchFamily="34" charset="0"/>
                <a:cs typeface="Tahoma" panose="020B0604030504040204" pitchFamily="34" charset="0"/>
              </a:rPr>
              <a:t>Gạch chân nét đôi</a:t>
            </a:r>
            <a:endParaRPr lang="en-US" sz="2000" u="dashHeavy">
              <a:uFill>
                <a:solidFill>
                  <a:srgbClr val="FF0000"/>
                </a:solidFill>
              </a:u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14810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par>
                                <p:cTn id="50" presetID="22" presetClass="entr" presetSubtype="4"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par>
                                <p:cTn id="66" presetID="22" presetClass="entr" presetSubtype="8"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left)">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left)">
                                      <p:cBhvr>
                                        <p:cTn id="78" dur="5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left)">
                                      <p:cBhvr>
                                        <p:cTn id="83" dur="500"/>
                                        <p:tgtEl>
                                          <p:spTgt spid="11"/>
                                        </p:tgtEl>
                                      </p:cBhvr>
                                    </p:animEffect>
                                  </p:childTnLst>
                                </p:cTn>
                              </p:par>
                              <p:par>
                                <p:cTn id="84" presetID="22" presetClass="entr" presetSubtype="8"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left)">
                                      <p:cBhvr>
                                        <p:cTn id="91" dur="5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left)">
                                      <p:cBhvr>
                                        <p:cTn id="96" dur="500"/>
                                        <p:tgtEl>
                                          <p:spTgt spid="12"/>
                                        </p:tgtEl>
                                      </p:cBhvr>
                                    </p:animEffect>
                                  </p:childTnLst>
                                </p:cTn>
                              </p:par>
                              <p:par>
                                <p:cTn id="97" presetID="22" presetClass="entr" presetSubtype="8"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left)">
                                      <p:cBhvr>
                                        <p:cTn id="99" dur="500"/>
                                        <p:tgtEl>
                                          <p:spTgt spid="39"/>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ppt_w</p:attrName>
                                        </p:attrNameLst>
                                      </p:cBhvr>
                                      <p:tavLst>
                                        <p:tav tm="0">
                                          <p:val>
                                            <p:fltVal val="0"/>
                                          </p:val>
                                        </p:tav>
                                        <p:tav tm="100000">
                                          <p:val>
                                            <p:strVal val="#ppt_w"/>
                                          </p:val>
                                        </p:tav>
                                      </p:tavLst>
                                    </p:anim>
                                    <p:anim calcmode="lin" valueType="num">
                                      <p:cBhvr>
                                        <p:cTn id="105" dur="500" fill="hold"/>
                                        <p:tgtEl>
                                          <p:spTgt spid="14"/>
                                        </p:tgtEl>
                                        <p:attrNameLst>
                                          <p:attrName>ppt_h</p:attrName>
                                        </p:attrNameLst>
                                      </p:cBhvr>
                                      <p:tavLst>
                                        <p:tav tm="0">
                                          <p:val>
                                            <p:fltVal val="0"/>
                                          </p:val>
                                        </p:tav>
                                        <p:tav tm="100000">
                                          <p:val>
                                            <p:strVal val="#ppt_h"/>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down)">
                                      <p:cBhvr>
                                        <p:cTn id="111" dur="500"/>
                                        <p:tgtEl>
                                          <p:spTgt spid="32"/>
                                        </p:tgtEl>
                                      </p:cBhvr>
                                    </p:animEffect>
                                  </p:childTnLst>
                                </p:cTn>
                              </p:par>
                              <p:par>
                                <p:cTn id="112" presetID="22" presetClass="entr" presetSubtype="4"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down)">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wipe(left)">
                                      <p:cBhvr>
                                        <p:cTn id="119" dur="500"/>
                                        <p:tgtEl>
                                          <p:spTgt spid="4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wipe(down)">
                                      <p:cBhvr>
                                        <p:cTn id="124" dur="500"/>
                                        <p:tgtEl>
                                          <p:spTgt spid="34"/>
                                        </p:tgtEl>
                                      </p:cBhvr>
                                    </p:animEffect>
                                  </p:childTnLst>
                                </p:cTn>
                              </p:par>
                              <p:par>
                                <p:cTn id="125" presetID="2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wipe(down)">
                                      <p:cBhvr>
                                        <p:cTn id="1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animBg="1"/>
      <p:bldP spid="35" grpId="0"/>
      <p:bldP spid="33" grpId="0" animBg="1"/>
      <p:bldP spid="15" grpId="0"/>
      <p:bldP spid="5" grpId="0" animBg="1"/>
      <p:bldP spid="32" grpId="0"/>
      <p:bldP spid="34" grpId="0"/>
      <p:bldP spid="2" grpId="0"/>
      <p:bldP spid="26" grpId="0"/>
      <p:bldP spid="28" grpId="0"/>
      <p:bldP spid="36" grpId="0"/>
      <p:bldP spid="38" grpId="0"/>
      <p:bldP spid="40"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2320703" y="1337220"/>
            <a:ext cx="4995055" cy="4946560"/>
          </a:xfrm>
          <a:prstGeom prst="rect">
            <a:avLst/>
          </a:prstGeom>
        </p:spPr>
      </p:pic>
      <p:sp>
        <p:nvSpPr>
          <p:cNvPr id="29" name="TextBox 28"/>
          <p:cNvSpPr txBox="1"/>
          <p:nvPr/>
        </p:nvSpPr>
        <p:spPr>
          <a:xfrm>
            <a:off x="3806687" y="406153"/>
            <a:ext cx="2848857"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Hộp thoại Font</a:t>
            </a:r>
          </a:p>
        </p:txBody>
      </p:sp>
      <p:sp>
        <p:nvSpPr>
          <p:cNvPr id="7" name="Footer Placeholder 6"/>
          <p:cNvSpPr>
            <a:spLocks noGrp="1"/>
          </p:cNvSpPr>
          <p:nvPr>
            <p:ph type="ftr" sz="quarter" idx="11"/>
          </p:nvPr>
        </p:nvSpPr>
        <p:spPr/>
        <p:txBody>
          <a:bodyPr/>
          <a:lstStyle/>
          <a:p>
            <a:r>
              <a:rPr lang="en-US" smtClean="0"/>
              <a:t>GVTB: C. LÊ XUÂN  MAI</a:t>
            </a:r>
            <a:endParaRPr lang="en-US"/>
          </a:p>
        </p:txBody>
      </p:sp>
      <p:sp>
        <p:nvSpPr>
          <p:cNvPr id="8" name="Slide Number Placeholder 7"/>
          <p:cNvSpPr>
            <a:spLocks noGrp="1"/>
          </p:cNvSpPr>
          <p:nvPr>
            <p:ph type="sldNum" sz="quarter" idx="12"/>
          </p:nvPr>
        </p:nvSpPr>
        <p:spPr/>
        <p:txBody>
          <a:bodyPr/>
          <a:lstStyle/>
          <a:p>
            <a:fld id="{203899CD-D5DC-4B73-9F21-2920E822B0BF}" type="slidenum">
              <a:rPr lang="en-US" smtClean="0"/>
              <a:t>14</a:t>
            </a:fld>
            <a:endParaRPr lang="en-US"/>
          </a:p>
        </p:txBody>
      </p:sp>
      <p:sp>
        <p:nvSpPr>
          <p:cNvPr id="34" name="TextBox 33"/>
          <p:cNvSpPr txBox="1"/>
          <p:nvPr/>
        </p:nvSpPr>
        <p:spPr>
          <a:xfrm>
            <a:off x="7940241" y="1490282"/>
            <a:ext cx="4001416" cy="1200329"/>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Chọn các hiệu ứng khác</a:t>
            </a:r>
          </a:p>
          <a:p>
            <a:r>
              <a:rPr lang="en-US" sz="2400" b="1" smtClean="0">
                <a:solidFill>
                  <a:srgbClr val="FF0000"/>
                </a:solidFill>
                <a:latin typeface="Times New Roman" panose="02020603050405020304" pitchFamily="18" charset="0"/>
                <a:cs typeface="Times New Roman" panose="02020603050405020304" pitchFamily="18" charset="0"/>
              </a:rPr>
              <a:t>(co giãn giữa các từ, kí tự,…)</a:t>
            </a:r>
          </a:p>
          <a:p>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18" name="Straight Arrow Connector 17"/>
          <p:cNvCxnSpPr>
            <a:stCxn id="34" idx="2"/>
          </p:cNvCxnSpPr>
          <p:nvPr/>
        </p:nvCxnSpPr>
        <p:spPr>
          <a:xfrm flipH="1">
            <a:off x="6938684" y="2690611"/>
            <a:ext cx="3002265" cy="5232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6102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a:xfrm>
            <a:off x="838200" y="1476003"/>
            <a:ext cx="10515600" cy="4351338"/>
          </a:xfrm>
        </p:spPr>
        <p:txBody>
          <a:bodyPr/>
          <a:lstStyle/>
          <a:p>
            <a:pPr marL="0" indent="0">
              <a:buNone/>
            </a:pPr>
            <a:r>
              <a:rPr lang="en-US" sz="4000"/>
              <a:t>c) M</a:t>
            </a:r>
            <a:r>
              <a:rPr lang="en-US" sz="3600"/>
              <a:t>ini Toolbar</a:t>
            </a:r>
            <a:endParaRPr lang="en-US" sz="32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15</a:t>
            </a:fld>
            <a:endParaRPr lang="en-US"/>
          </a:p>
        </p:txBody>
      </p:sp>
      <p:pic>
        <p:nvPicPr>
          <p:cNvPr id="6" name="Picture 5"/>
          <p:cNvPicPr>
            <a:picLocks noChangeAspect="1"/>
          </p:cNvPicPr>
          <p:nvPr/>
        </p:nvPicPr>
        <p:blipFill>
          <a:blip r:embed="rId2"/>
          <a:stretch>
            <a:fillRect/>
          </a:stretch>
        </p:blipFill>
        <p:spPr>
          <a:xfrm>
            <a:off x="1489821" y="2675684"/>
            <a:ext cx="5785037" cy="1504110"/>
          </a:xfrm>
          <a:prstGeom prst="rect">
            <a:avLst/>
          </a:prstGeom>
        </p:spPr>
      </p:pic>
    </p:spTree>
    <p:extLst>
      <p:ext uri="{BB962C8B-B14F-4D97-AF65-F5344CB8AC3E}">
        <p14:creationId xmlns:p14="http://schemas.microsoft.com/office/powerpoint/2010/main" val="7453271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a:xfrm>
            <a:off x="838200" y="1476003"/>
            <a:ext cx="10515600" cy="4351338"/>
          </a:xfrm>
        </p:spPr>
        <p:txBody>
          <a:bodyPr/>
          <a:lstStyle/>
          <a:p>
            <a:pPr marL="0" indent="0">
              <a:buNone/>
            </a:pPr>
            <a:r>
              <a:rPr lang="en-US" sz="4000"/>
              <a:t>d) </a:t>
            </a:r>
            <a:r>
              <a:rPr lang="en-US" sz="3600"/>
              <a:t>Hộp thoại Styles</a:t>
            </a:r>
            <a:endParaRPr lang="en-US" sz="32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16</a:t>
            </a:fld>
            <a:endParaRPr lang="en-US"/>
          </a:p>
        </p:txBody>
      </p:sp>
      <p:pic>
        <p:nvPicPr>
          <p:cNvPr id="7" name="Picture 6"/>
          <p:cNvPicPr>
            <a:picLocks noChangeAspect="1"/>
          </p:cNvPicPr>
          <p:nvPr/>
        </p:nvPicPr>
        <p:blipFill>
          <a:blip r:embed="rId2"/>
          <a:stretch>
            <a:fillRect/>
          </a:stretch>
        </p:blipFill>
        <p:spPr>
          <a:xfrm>
            <a:off x="8153402" y="711699"/>
            <a:ext cx="3200399" cy="5732897"/>
          </a:xfrm>
          <a:prstGeom prst="rect">
            <a:avLst/>
          </a:prstGeom>
        </p:spPr>
      </p:pic>
    </p:spTree>
    <p:extLst>
      <p:ext uri="{BB962C8B-B14F-4D97-AF65-F5344CB8AC3E}">
        <p14:creationId xmlns:p14="http://schemas.microsoft.com/office/powerpoint/2010/main" val="35963599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a:xfrm>
            <a:off x="838200" y="1540815"/>
            <a:ext cx="10515600" cy="4351338"/>
          </a:xfrm>
        </p:spPr>
        <p:txBody>
          <a:bodyPr/>
          <a:lstStyle/>
          <a:p>
            <a:r>
              <a:rPr lang="en-US" sz="4000"/>
              <a:t> Các bước định dạng kí tự</a:t>
            </a:r>
          </a:p>
          <a:p>
            <a:pPr marL="0" indent="0">
              <a:buNone/>
            </a:pP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17</a:t>
            </a:fld>
            <a:endParaRPr lang="en-US"/>
          </a:p>
        </p:txBody>
      </p:sp>
      <p:sp>
        <p:nvSpPr>
          <p:cNvPr id="10" name="TextBox 9"/>
          <p:cNvSpPr txBox="1"/>
          <p:nvPr/>
        </p:nvSpPr>
        <p:spPr>
          <a:xfrm>
            <a:off x="1600200" y="2327707"/>
            <a:ext cx="4612160"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Chọn văn bản cần định dạng</a:t>
            </a:r>
          </a:p>
        </p:txBody>
      </p:sp>
      <p:grpSp>
        <p:nvGrpSpPr>
          <p:cNvPr id="11" name="Group 9"/>
          <p:cNvGrpSpPr>
            <a:grpSpLocks/>
          </p:cNvGrpSpPr>
          <p:nvPr/>
        </p:nvGrpSpPr>
        <p:grpSpPr bwMode="auto">
          <a:xfrm>
            <a:off x="763553" y="2356724"/>
            <a:ext cx="762000" cy="665162"/>
            <a:chOff x="116" y="1666"/>
            <a:chExt cx="480" cy="419"/>
          </a:xfrm>
        </p:grpSpPr>
        <p:grpSp>
          <p:nvGrpSpPr>
            <p:cNvPr id="12" name="Group 3"/>
            <p:cNvGrpSpPr>
              <a:grpSpLocks/>
            </p:cNvGrpSpPr>
            <p:nvPr/>
          </p:nvGrpSpPr>
          <p:grpSpPr bwMode="auto">
            <a:xfrm>
              <a:off x="116" y="1666"/>
              <a:ext cx="480" cy="419"/>
              <a:chOff x="1110" y="2656"/>
              <a:chExt cx="1549" cy="1351"/>
            </a:xfrm>
          </p:grpSpPr>
          <p:sp>
            <p:nvSpPr>
              <p:cNvPr id="14"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5"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6"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a:latin typeface="Times New Roman" pitchFamily="18" charset="0"/>
                </a:endParaRPr>
              </a:p>
            </p:txBody>
          </p:sp>
        </p:grpSp>
        <p:sp>
          <p:nvSpPr>
            <p:cNvPr id="13" name="Text Box 13"/>
            <p:cNvSpPr txBox="1">
              <a:spLocks noChangeArrowheads="1"/>
            </p:cNvSpPr>
            <p:nvPr/>
          </p:nvSpPr>
          <p:spPr bwMode="gray">
            <a:xfrm>
              <a:off x="171" y="1728"/>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B1</a:t>
              </a:r>
            </a:p>
          </p:txBody>
        </p:sp>
      </p:grpSp>
      <p:grpSp>
        <p:nvGrpSpPr>
          <p:cNvPr id="18" name="Group 10"/>
          <p:cNvGrpSpPr>
            <a:grpSpLocks/>
          </p:cNvGrpSpPr>
          <p:nvPr/>
        </p:nvGrpSpPr>
        <p:grpSpPr bwMode="auto">
          <a:xfrm>
            <a:off x="784412" y="3142612"/>
            <a:ext cx="762000" cy="665163"/>
            <a:chOff x="116" y="1666"/>
            <a:chExt cx="480" cy="419"/>
          </a:xfrm>
        </p:grpSpPr>
        <p:grpSp>
          <p:nvGrpSpPr>
            <p:cNvPr id="19" name="Group 3"/>
            <p:cNvGrpSpPr>
              <a:grpSpLocks/>
            </p:cNvGrpSpPr>
            <p:nvPr/>
          </p:nvGrpSpPr>
          <p:grpSpPr bwMode="auto">
            <a:xfrm>
              <a:off x="116" y="1666"/>
              <a:ext cx="480" cy="419"/>
              <a:chOff x="1110" y="2656"/>
              <a:chExt cx="1549" cy="1351"/>
            </a:xfrm>
          </p:grpSpPr>
          <p:sp>
            <p:nvSpPr>
              <p:cNvPr id="21"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2"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3"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a:latin typeface="Times New Roman" pitchFamily="18" charset="0"/>
                </a:endParaRPr>
              </a:p>
            </p:txBody>
          </p:sp>
        </p:grpSp>
        <p:sp>
          <p:nvSpPr>
            <p:cNvPr id="20" name="Text Box 13"/>
            <p:cNvSpPr txBox="1">
              <a:spLocks noChangeArrowheads="1"/>
            </p:cNvSpPr>
            <p:nvPr/>
          </p:nvSpPr>
          <p:spPr bwMode="gray">
            <a:xfrm>
              <a:off x="171" y="1728"/>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B2</a:t>
              </a:r>
            </a:p>
          </p:txBody>
        </p:sp>
      </p:grpSp>
      <p:sp>
        <p:nvSpPr>
          <p:cNvPr id="24" name="TextBox 23"/>
          <p:cNvSpPr txBox="1"/>
          <p:nvPr/>
        </p:nvSpPr>
        <p:spPr>
          <a:xfrm>
            <a:off x="1686246" y="3167346"/>
            <a:ext cx="4001352"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Chọn 1 trong 4 cách sau:</a:t>
            </a:r>
          </a:p>
        </p:txBody>
      </p:sp>
      <p:sp>
        <p:nvSpPr>
          <p:cNvPr id="31" name="TextBox 30"/>
          <p:cNvSpPr txBox="1"/>
          <p:nvPr/>
        </p:nvSpPr>
        <p:spPr>
          <a:xfrm>
            <a:off x="1709037" y="3914948"/>
            <a:ext cx="774442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1: Sử dụng thanh công cụ Ribbon (thẻ HOME)</a:t>
            </a:r>
          </a:p>
        </p:txBody>
      </p:sp>
      <p:sp>
        <p:nvSpPr>
          <p:cNvPr id="32" name="TextBox 31"/>
          <p:cNvSpPr txBox="1"/>
          <p:nvPr/>
        </p:nvSpPr>
        <p:spPr>
          <a:xfrm>
            <a:off x="1688918" y="4976800"/>
            <a:ext cx="10008381"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3: Sử dụng mini Toolbar (tự động xuất hiện khi chọn văn bản).</a:t>
            </a:r>
          </a:p>
        </p:txBody>
      </p:sp>
      <p:sp>
        <p:nvSpPr>
          <p:cNvPr id="33" name="TextBox 32"/>
          <p:cNvSpPr txBox="1"/>
          <p:nvPr/>
        </p:nvSpPr>
        <p:spPr>
          <a:xfrm>
            <a:off x="1685971" y="4439764"/>
            <a:ext cx="691086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2: Sử dụng hộp thoại Font (HOME/Font)</a:t>
            </a:r>
          </a:p>
        </p:txBody>
      </p:sp>
      <p:sp>
        <p:nvSpPr>
          <p:cNvPr id="34" name="TextBox 33"/>
          <p:cNvSpPr txBox="1"/>
          <p:nvPr/>
        </p:nvSpPr>
        <p:spPr>
          <a:xfrm>
            <a:off x="1732458" y="5494458"/>
            <a:ext cx="591219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4: Sử dụng Styles (HOME/Styles)</a:t>
            </a:r>
          </a:p>
        </p:txBody>
      </p:sp>
    </p:spTree>
    <p:extLst>
      <p:ext uri="{BB962C8B-B14F-4D97-AF65-F5344CB8AC3E}">
        <p14:creationId xmlns:p14="http://schemas.microsoft.com/office/powerpoint/2010/main" val="4534829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61512" y="2631520"/>
            <a:ext cx="9827194" cy="13283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a:xfrm>
            <a:off x="838200" y="1540815"/>
            <a:ext cx="10515600" cy="4351338"/>
          </a:xfrm>
        </p:spPr>
        <p:txBody>
          <a:bodyPr/>
          <a:lstStyle/>
          <a:p>
            <a:pPr marL="0" indent="0">
              <a:buNone/>
            </a:pP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18</a:t>
            </a:fld>
            <a:endParaRPr lang="en-US"/>
          </a:p>
        </p:txBody>
      </p:sp>
      <p:sp>
        <p:nvSpPr>
          <p:cNvPr id="8" name="Oval 7"/>
          <p:cNvSpPr/>
          <p:nvPr/>
        </p:nvSpPr>
        <p:spPr>
          <a:xfrm>
            <a:off x="10172503" y="1602527"/>
            <a:ext cx="1360977" cy="1082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B.1</a:t>
            </a:r>
          </a:p>
        </p:txBody>
      </p:sp>
      <p:sp>
        <p:nvSpPr>
          <p:cNvPr id="10" name="TextBox 9"/>
          <p:cNvSpPr txBox="1"/>
          <p:nvPr/>
        </p:nvSpPr>
        <p:spPr>
          <a:xfrm>
            <a:off x="2922483" y="1684067"/>
            <a:ext cx="5230919"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Chọn văn bản cần định dạng</a:t>
            </a:r>
          </a:p>
        </p:txBody>
      </p:sp>
      <p:sp>
        <p:nvSpPr>
          <p:cNvPr id="17" name="TextBox 16"/>
          <p:cNvSpPr txBox="1"/>
          <p:nvPr/>
        </p:nvSpPr>
        <p:spPr>
          <a:xfrm>
            <a:off x="807827" y="4479368"/>
            <a:ext cx="10665338" cy="1877437"/>
          </a:xfrm>
          <a:prstGeom prst="rect">
            <a:avLst/>
          </a:prstGeom>
          <a:noFill/>
        </p:spPr>
        <p:txBody>
          <a:bodyPr wrap="square" rtlCol="0">
            <a:spAutoFit/>
          </a:bodyPr>
          <a:lstStyle/>
          <a:p>
            <a:r>
              <a:rPr lang="en-US" sz="3200" b="1" u="sng">
                <a:latin typeface="Times New Roman" panose="02020603050405020304" pitchFamily="18" charset="0"/>
                <a:cs typeface="Times New Roman" panose="02020603050405020304" pitchFamily="18" charset="0"/>
              </a:rPr>
              <a:t>Lưu ý:</a:t>
            </a:r>
          </a:p>
          <a:p>
            <a:pPr algn="just"/>
            <a:r>
              <a:rPr lang="en-US" sz="2800">
                <a:latin typeface="Times New Roman" panose="02020603050405020304" pitchFamily="18" charset="0"/>
                <a:cs typeface="Times New Roman" panose="02020603050405020304" pitchFamily="18" charset="0"/>
              </a:rPr>
              <a:t>Nếu không chọn văn bản cần định dạng trước, các thuộc tính định dạng được thiết đặt sẽ áp dụng cho các kí từ được gõ vào vị trí con trỏ văn bản trở đi.</a:t>
            </a:r>
          </a:p>
        </p:txBody>
      </p:sp>
    </p:spTree>
    <p:extLst>
      <p:ext uri="{BB962C8B-B14F-4D97-AF65-F5344CB8AC3E}">
        <p14:creationId xmlns:p14="http://schemas.microsoft.com/office/powerpoint/2010/main" val="2031437951"/>
      </p:ext>
    </p:extLst>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19</a:t>
            </a:fld>
            <a:endParaRPr lang="en-US"/>
          </a:p>
        </p:txBody>
      </p:sp>
      <p:pic>
        <p:nvPicPr>
          <p:cNvPr id="59" name="Picture 58"/>
          <p:cNvPicPr>
            <a:picLocks noChangeAspect="1"/>
          </p:cNvPicPr>
          <p:nvPr/>
        </p:nvPicPr>
        <p:blipFill>
          <a:blip r:embed="rId2"/>
          <a:stretch>
            <a:fillRect/>
          </a:stretch>
        </p:blipFill>
        <p:spPr>
          <a:xfrm>
            <a:off x="1234886" y="3131019"/>
            <a:ext cx="9159689" cy="2747907"/>
          </a:xfrm>
          <a:prstGeom prst="rect">
            <a:avLst/>
          </a:prstGeom>
        </p:spPr>
      </p:pic>
      <p:sp>
        <p:nvSpPr>
          <p:cNvPr id="60" name="Oval 59"/>
          <p:cNvSpPr/>
          <p:nvPr/>
        </p:nvSpPr>
        <p:spPr>
          <a:xfrm>
            <a:off x="2469218" y="3009995"/>
            <a:ext cx="1343025" cy="1014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038602" y="1584273"/>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3" name="Explosion 2 2"/>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1</a:t>
            </a:r>
          </a:p>
        </p:txBody>
      </p:sp>
    </p:spTree>
    <p:extLst>
      <p:ext uri="{BB962C8B-B14F-4D97-AF65-F5344CB8AC3E}">
        <p14:creationId xmlns:p14="http://schemas.microsoft.com/office/powerpoint/2010/main" val="3538558955"/>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NỘI DUNG TIẾT DẠY</a:t>
            </a:r>
            <a:endParaRPr lang="en-US"/>
          </a:p>
        </p:txBody>
      </p:sp>
      <p:sp>
        <p:nvSpPr>
          <p:cNvPr id="4" name="Block Arc 3"/>
          <p:cNvSpPr/>
          <p:nvPr/>
        </p:nvSpPr>
        <p:spPr>
          <a:xfrm>
            <a:off x="-4081224" y="1071795"/>
            <a:ext cx="5858998" cy="5858998"/>
          </a:xfrm>
          <a:prstGeom prst="blockArc">
            <a:avLst>
              <a:gd name="adj1" fmla="val 18900000"/>
              <a:gd name="adj2" fmla="val 2700000"/>
              <a:gd name="adj3" fmla="val 369"/>
            </a:avLst>
          </a:prstGeom>
          <a:scene3d>
            <a:camera prst="orthographicFront"/>
            <a:lightRig rig="flat" dir="t"/>
          </a:scene3d>
          <a:sp3d prstMaterial="matte"/>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1330224" y="2160155"/>
            <a:ext cx="9963850" cy="669409"/>
          </a:xfrm>
          <a:custGeom>
            <a:avLst/>
            <a:gdLst>
              <a:gd name="connsiteX0" fmla="*/ 0 w 9963850"/>
              <a:gd name="connsiteY0" fmla="*/ 0 h 669409"/>
              <a:gd name="connsiteX1" fmla="*/ 9963850 w 9963850"/>
              <a:gd name="connsiteY1" fmla="*/ 0 h 669409"/>
              <a:gd name="connsiteX2" fmla="*/ 9963850 w 9963850"/>
              <a:gd name="connsiteY2" fmla="*/ 669409 h 669409"/>
              <a:gd name="connsiteX3" fmla="*/ 0 w 9963850"/>
              <a:gd name="connsiteY3" fmla="*/ 669409 h 669409"/>
              <a:gd name="connsiteX4" fmla="*/ 0 w 9963850"/>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850" h="669409">
                <a:moveTo>
                  <a:pt x="0" y="0"/>
                </a:moveTo>
                <a:lnTo>
                  <a:pt x="9963850" y="0"/>
                </a:lnTo>
                <a:lnTo>
                  <a:pt x="9963850" y="669409"/>
                </a:lnTo>
                <a:lnTo>
                  <a:pt x="0" y="669409"/>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31344" tIns="91440" rIns="91440" bIns="91440" numCol="1" spcCol="1270" anchor="ctr" anchorCtr="0">
            <a:noAutofit/>
          </a:bodyPr>
          <a:lstStyle/>
          <a:p>
            <a:pPr lvl="0" algn="l" defTabSz="1600200">
              <a:lnSpc>
                <a:spcPct val="90000"/>
              </a:lnSpc>
              <a:spcBef>
                <a:spcPct val="0"/>
              </a:spcBef>
              <a:spcAft>
                <a:spcPct val="35000"/>
              </a:spcAft>
            </a:pPr>
            <a:r>
              <a:rPr lang="en-US" sz="3600" b="1" kern="1200" smtClean="0">
                <a:latin typeface="Times New Roman" panose="02020603050405020304" pitchFamily="18" charset="0"/>
                <a:cs typeface="Times New Roman" panose="02020603050405020304" pitchFamily="18" charset="0"/>
              </a:rPr>
              <a:t>DẪN NHẬP BÀI 16</a:t>
            </a:r>
            <a:endParaRPr lang="en-US" sz="3600" b="1" kern="1200">
              <a:latin typeface="Times New Roman" panose="02020603050405020304" pitchFamily="18" charset="0"/>
              <a:cs typeface="Times New Roman" panose="02020603050405020304" pitchFamily="18" charset="0"/>
            </a:endParaRPr>
          </a:p>
        </p:txBody>
      </p:sp>
      <p:sp>
        <p:nvSpPr>
          <p:cNvPr id="13" name="Oval 12"/>
          <p:cNvSpPr/>
          <p:nvPr/>
        </p:nvSpPr>
        <p:spPr>
          <a:xfrm>
            <a:off x="911843" y="2076479"/>
            <a:ext cx="836762" cy="836762"/>
          </a:xfrm>
          <a:prstGeom prst="ellipse">
            <a:avLst/>
          </a:prstGeom>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1714012" y="3164444"/>
            <a:ext cx="9580062" cy="669409"/>
          </a:xfrm>
          <a:custGeom>
            <a:avLst/>
            <a:gdLst>
              <a:gd name="connsiteX0" fmla="*/ 0 w 9580062"/>
              <a:gd name="connsiteY0" fmla="*/ 0 h 669409"/>
              <a:gd name="connsiteX1" fmla="*/ 9580062 w 9580062"/>
              <a:gd name="connsiteY1" fmla="*/ 0 h 669409"/>
              <a:gd name="connsiteX2" fmla="*/ 9580062 w 9580062"/>
              <a:gd name="connsiteY2" fmla="*/ 669409 h 669409"/>
              <a:gd name="connsiteX3" fmla="*/ 0 w 9580062"/>
              <a:gd name="connsiteY3" fmla="*/ 669409 h 669409"/>
              <a:gd name="connsiteX4" fmla="*/ 0 w 9580062"/>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062" h="669409">
                <a:moveTo>
                  <a:pt x="0" y="0"/>
                </a:moveTo>
                <a:lnTo>
                  <a:pt x="9580062" y="0"/>
                </a:lnTo>
                <a:lnTo>
                  <a:pt x="9580062" y="669409"/>
                </a:lnTo>
                <a:lnTo>
                  <a:pt x="0" y="669409"/>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3465231"/>
              <a:satOff val="-15989"/>
              <a:lumOff val="588"/>
              <a:alphaOff val="0"/>
            </a:schemeClr>
          </a:fillRef>
          <a:effectRef idx="2">
            <a:schemeClr val="accent4">
              <a:hueOff val="3465231"/>
              <a:satOff val="-15989"/>
              <a:lumOff val="588"/>
              <a:alphaOff val="0"/>
            </a:schemeClr>
          </a:effectRef>
          <a:fontRef idx="minor">
            <a:schemeClr val="lt1"/>
          </a:fontRef>
        </p:style>
        <p:txBody>
          <a:bodyPr spcFirstLastPara="0" vert="horz" wrap="square" lIns="531344" tIns="91440" rIns="91440" bIns="91440" numCol="1" spcCol="1270" anchor="ctr" anchorCtr="0">
            <a:noAutofit/>
          </a:bodyPr>
          <a:lstStyle/>
          <a:p>
            <a:pPr lvl="0" algn="l" defTabSz="1600200">
              <a:lnSpc>
                <a:spcPct val="90000"/>
              </a:lnSpc>
              <a:spcBef>
                <a:spcPct val="0"/>
              </a:spcBef>
              <a:spcAft>
                <a:spcPct val="35000"/>
              </a:spcAft>
            </a:pPr>
            <a:r>
              <a:rPr lang="en-US" sz="3600" b="1" kern="1200" smtClean="0">
                <a:latin typeface="Times New Roman" panose="02020603050405020304" pitchFamily="18" charset="0"/>
                <a:cs typeface="Times New Roman" panose="02020603050405020304" pitchFamily="18" charset="0"/>
              </a:rPr>
              <a:t>NỘI DUNG BÀI 16</a:t>
            </a:r>
            <a:endParaRPr lang="en-US" sz="3600" b="1" kern="1200">
              <a:latin typeface="Times New Roman" panose="02020603050405020304" pitchFamily="18" charset="0"/>
              <a:cs typeface="Times New Roman" panose="02020603050405020304" pitchFamily="18" charset="0"/>
            </a:endParaRPr>
          </a:p>
        </p:txBody>
      </p:sp>
      <p:sp>
        <p:nvSpPr>
          <p:cNvPr id="15" name="Oval 14"/>
          <p:cNvSpPr/>
          <p:nvPr/>
        </p:nvSpPr>
        <p:spPr>
          <a:xfrm>
            <a:off x="1295631" y="3080768"/>
            <a:ext cx="836762" cy="836762"/>
          </a:xfrm>
          <a:prstGeom prst="ellipse">
            <a:avLst/>
          </a:prstGeom>
          <a:scene3d>
            <a:camera prst="orthographicFront"/>
            <a:lightRig rig="flat" dir="t"/>
          </a:scene3d>
          <a:sp3d z="190500" extrusionH="12700" prstMaterial="plastic">
            <a:bevelT w="50800" h="50800"/>
          </a:sp3d>
        </p:spPr>
        <p:style>
          <a:lnRef idx="1">
            <a:schemeClr val="accent4">
              <a:hueOff val="3465231"/>
              <a:satOff val="-15989"/>
              <a:lumOff val="588"/>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1714012" y="4168733"/>
            <a:ext cx="9580062" cy="669409"/>
          </a:xfrm>
          <a:custGeom>
            <a:avLst/>
            <a:gdLst>
              <a:gd name="connsiteX0" fmla="*/ 0 w 9580062"/>
              <a:gd name="connsiteY0" fmla="*/ 0 h 669409"/>
              <a:gd name="connsiteX1" fmla="*/ 9580062 w 9580062"/>
              <a:gd name="connsiteY1" fmla="*/ 0 h 669409"/>
              <a:gd name="connsiteX2" fmla="*/ 9580062 w 9580062"/>
              <a:gd name="connsiteY2" fmla="*/ 669409 h 669409"/>
              <a:gd name="connsiteX3" fmla="*/ 0 w 9580062"/>
              <a:gd name="connsiteY3" fmla="*/ 669409 h 669409"/>
              <a:gd name="connsiteX4" fmla="*/ 0 w 9580062"/>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062" h="669409">
                <a:moveTo>
                  <a:pt x="0" y="0"/>
                </a:moveTo>
                <a:lnTo>
                  <a:pt x="9580062" y="0"/>
                </a:lnTo>
                <a:lnTo>
                  <a:pt x="9580062" y="669409"/>
                </a:lnTo>
                <a:lnTo>
                  <a:pt x="0" y="669409"/>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6930461"/>
              <a:satOff val="-31979"/>
              <a:lumOff val="1177"/>
              <a:alphaOff val="0"/>
            </a:schemeClr>
          </a:fillRef>
          <a:effectRef idx="2">
            <a:schemeClr val="accent4">
              <a:hueOff val="6930461"/>
              <a:satOff val="-31979"/>
              <a:lumOff val="1177"/>
              <a:alphaOff val="0"/>
            </a:schemeClr>
          </a:effectRef>
          <a:fontRef idx="minor">
            <a:schemeClr val="lt1"/>
          </a:fontRef>
        </p:style>
        <p:txBody>
          <a:bodyPr spcFirstLastPara="0" vert="horz" wrap="square" lIns="531344" tIns="91440" rIns="91440" bIns="91440" numCol="1" spcCol="1270" anchor="ctr" anchorCtr="0">
            <a:noAutofit/>
          </a:bodyPr>
          <a:lstStyle/>
          <a:p>
            <a:pPr lvl="0" algn="l" defTabSz="1600200">
              <a:lnSpc>
                <a:spcPct val="90000"/>
              </a:lnSpc>
              <a:spcBef>
                <a:spcPct val="0"/>
              </a:spcBef>
              <a:spcAft>
                <a:spcPct val="35000"/>
              </a:spcAft>
            </a:pPr>
            <a:r>
              <a:rPr lang="en-US" sz="3600" b="1" kern="1200" smtClean="0">
                <a:latin typeface="Times New Roman" panose="02020603050405020304" pitchFamily="18" charset="0"/>
                <a:cs typeface="Times New Roman" panose="02020603050405020304" pitchFamily="18" charset="0"/>
              </a:rPr>
              <a:t>TỎ TƯỜNG</a:t>
            </a:r>
            <a:endParaRPr lang="en-US" sz="3600" b="1" kern="1200">
              <a:latin typeface="Times New Roman" panose="02020603050405020304" pitchFamily="18" charset="0"/>
              <a:cs typeface="Times New Roman" panose="02020603050405020304" pitchFamily="18" charset="0"/>
            </a:endParaRPr>
          </a:p>
        </p:txBody>
      </p:sp>
      <p:sp>
        <p:nvSpPr>
          <p:cNvPr id="17" name="Oval 16"/>
          <p:cNvSpPr/>
          <p:nvPr/>
        </p:nvSpPr>
        <p:spPr>
          <a:xfrm>
            <a:off x="1295631" y="4085057"/>
            <a:ext cx="836762" cy="836762"/>
          </a:xfrm>
          <a:prstGeom prst="ellipse">
            <a:avLst/>
          </a:prstGeom>
          <a:scene3d>
            <a:camera prst="orthographicFront"/>
            <a:lightRig rig="flat" dir="t"/>
          </a:scene3d>
          <a:sp3d z="190500" extrusionH="12700" prstMaterial="plastic">
            <a:bevelT w="50800" h="50800"/>
          </a:sp3d>
        </p:spPr>
        <p:style>
          <a:lnRef idx="1">
            <a:schemeClr val="accent4">
              <a:hueOff val="6930461"/>
              <a:satOff val="-31979"/>
              <a:lumOff val="1177"/>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1330224" y="5173022"/>
            <a:ext cx="9963850" cy="669409"/>
          </a:xfrm>
          <a:custGeom>
            <a:avLst/>
            <a:gdLst>
              <a:gd name="connsiteX0" fmla="*/ 0 w 9963850"/>
              <a:gd name="connsiteY0" fmla="*/ 0 h 669409"/>
              <a:gd name="connsiteX1" fmla="*/ 9963850 w 9963850"/>
              <a:gd name="connsiteY1" fmla="*/ 0 h 669409"/>
              <a:gd name="connsiteX2" fmla="*/ 9963850 w 9963850"/>
              <a:gd name="connsiteY2" fmla="*/ 669409 h 669409"/>
              <a:gd name="connsiteX3" fmla="*/ 0 w 9963850"/>
              <a:gd name="connsiteY3" fmla="*/ 669409 h 669409"/>
              <a:gd name="connsiteX4" fmla="*/ 0 w 9963850"/>
              <a:gd name="connsiteY4" fmla="*/ 0 h 66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850" h="669409">
                <a:moveTo>
                  <a:pt x="0" y="0"/>
                </a:moveTo>
                <a:lnTo>
                  <a:pt x="9963850" y="0"/>
                </a:lnTo>
                <a:lnTo>
                  <a:pt x="9963850" y="669409"/>
                </a:lnTo>
                <a:lnTo>
                  <a:pt x="0" y="669409"/>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0395692"/>
              <a:satOff val="-47968"/>
              <a:lumOff val="1765"/>
              <a:alphaOff val="0"/>
            </a:schemeClr>
          </a:fillRef>
          <a:effectRef idx="2">
            <a:schemeClr val="accent4">
              <a:hueOff val="10395692"/>
              <a:satOff val="-47968"/>
              <a:lumOff val="1765"/>
              <a:alphaOff val="0"/>
            </a:schemeClr>
          </a:effectRef>
          <a:fontRef idx="minor">
            <a:schemeClr val="lt1"/>
          </a:fontRef>
        </p:style>
        <p:txBody>
          <a:bodyPr spcFirstLastPara="0" vert="horz" wrap="square" lIns="531344" tIns="91440" rIns="91440" bIns="91440" numCol="1" spcCol="1270" anchor="ctr" anchorCtr="0">
            <a:noAutofit/>
          </a:bodyPr>
          <a:lstStyle/>
          <a:p>
            <a:pPr lvl="0" algn="l" defTabSz="1600200">
              <a:lnSpc>
                <a:spcPct val="90000"/>
              </a:lnSpc>
              <a:spcBef>
                <a:spcPct val="0"/>
              </a:spcBef>
              <a:spcAft>
                <a:spcPct val="35000"/>
              </a:spcAft>
            </a:pPr>
            <a:r>
              <a:rPr lang="en-US" sz="3600" b="1" kern="1200" smtClean="0">
                <a:latin typeface="Times New Roman" panose="02020603050405020304" pitchFamily="18" charset="0"/>
                <a:cs typeface="Times New Roman" panose="02020603050405020304" pitchFamily="18" charset="0"/>
              </a:rPr>
              <a:t>CỦNG CỐ, DẶN DÒ</a:t>
            </a:r>
            <a:endParaRPr lang="en-US" sz="3600" b="1" kern="1200">
              <a:latin typeface="Times New Roman" panose="02020603050405020304" pitchFamily="18" charset="0"/>
              <a:cs typeface="Times New Roman" panose="02020603050405020304" pitchFamily="18" charset="0"/>
            </a:endParaRPr>
          </a:p>
        </p:txBody>
      </p:sp>
      <p:sp>
        <p:nvSpPr>
          <p:cNvPr id="19" name="Oval 18"/>
          <p:cNvSpPr/>
          <p:nvPr/>
        </p:nvSpPr>
        <p:spPr>
          <a:xfrm>
            <a:off x="911843" y="5089346"/>
            <a:ext cx="836762" cy="836762"/>
          </a:xfrm>
          <a:prstGeom prst="ellipse">
            <a:avLst/>
          </a:prstGeom>
          <a:scene3d>
            <a:camera prst="orthographicFront"/>
            <a:lightRig rig="flat" dir="t"/>
          </a:scene3d>
          <a:sp3d z="190500" extrusionH="12700" prstMaterial="plastic">
            <a:bevelT w="50800" h="50800"/>
          </a:sp3d>
        </p:spPr>
        <p:style>
          <a:lnRef idx="1">
            <a:schemeClr val="accent4">
              <a:hueOff val="10395692"/>
              <a:satOff val="-47968"/>
              <a:lumOff val="1765"/>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Rectangle 5"/>
          <p:cNvSpPr/>
          <p:nvPr/>
        </p:nvSpPr>
        <p:spPr>
          <a:xfrm>
            <a:off x="1091411" y="2048174"/>
            <a:ext cx="535724" cy="923330"/>
          </a:xfrm>
          <a:prstGeom prst="rect">
            <a:avLst/>
          </a:prstGeom>
          <a:noFill/>
        </p:spPr>
        <p:txBody>
          <a:bodyPr wrap="none" lIns="91440" tIns="45720" rIns="91440" bIns="45720">
            <a:spAutoFit/>
          </a:bodyPr>
          <a:lstStyle/>
          <a:p>
            <a:pPr algn="ctr"/>
            <a:r>
              <a:rPr lang="en-US" sz="5400">
                <a:ln w="0"/>
                <a:solidFill>
                  <a:schemeClr val="accent4"/>
                </a:solidFill>
                <a:effectLst>
                  <a:outerShdw blurRad="38100" dist="19050" dir="2700000" algn="tl" rotWithShape="0">
                    <a:schemeClr val="dk1">
                      <a:alpha val="40000"/>
                    </a:schemeClr>
                  </a:outerShdw>
                </a:effectLst>
              </a:rPr>
              <a:t>1</a:t>
            </a:r>
          </a:p>
        </p:txBody>
      </p:sp>
      <p:sp>
        <p:nvSpPr>
          <p:cNvPr id="7" name="Rectangle 6"/>
          <p:cNvSpPr/>
          <p:nvPr/>
        </p:nvSpPr>
        <p:spPr>
          <a:xfrm>
            <a:off x="1466848" y="3009902"/>
            <a:ext cx="535723" cy="923330"/>
          </a:xfrm>
          <a:prstGeom prst="rect">
            <a:avLst/>
          </a:prstGeom>
          <a:noFill/>
        </p:spPr>
        <p:txBody>
          <a:bodyPr wrap="none" lIns="91440" tIns="45720" rIns="91440" bIns="45720">
            <a:spAutoFit/>
          </a:bodyPr>
          <a:lstStyle/>
          <a:p>
            <a:pPr algn="ctr"/>
            <a:r>
              <a:rPr lang="en-US" sz="5400">
                <a:ln w="0"/>
                <a:solidFill>
                  <a:srgbClr val="00CC00"/>
                </a:solidFill>
                <a:effectLst>
                  <a:outerShdw blurRad="38100" dist="19050" dir="2700000" algn="tl" rotWithShape="0">
                    <a:schemeClr val="dk1">
                      <a:alpha val="40000"/>
                    </a:schemeClr>
                  </a:outerShdw>
                </a:effectLst>
              </a:rPr>
              <a:t>2</a:t>
            </a:r>
          </a:p>
        </p:txBody>
      </p:sp>
      <p:sp>
        <p:nvSpPr>
          <p:cNvPr id="8" name="Rectangle 7"/>
          <p:cNvSpPr/>
          <p:nvPr/>
        </p:nvSpPr>
        <p:spPr>
          <a:xfrm>
            <a:off x="1466848" y="4066352"/>
            <a:ext cx="535723" cy="923330"/>
          </a:xfrm>
          <a:prstGeom prst="rect">
            <a:avLst/>
          </a:prstGeom>
          <a:noFill/>
        </p:spPr>
        <p:txBody>
          <a:bodyPr wrap="none" lIns="91440" tIns="45720" rIns="91440" bIns="45720">
            <a:spAutoFit/>
          </a:bodyPr>
          <a:lstStyle/>
          <a:p>
            <a:pPr algn="ctr"/>
            <a:r>
              <a:rPr lang="en-US" sz="5400">
                <a:ln w="0"/>
                <a:solidFill>
                  <a:srgbClr val="09DDBA"/>
                </a:solidFill>
                <a:effectLst>
                  <a:outerShdw blurRad="38100" dist="19050" dir="2700000" algn="tl" rotWithShape="0">
                    <a:schemeClr val="dk1">
                      <a:alpha val="40000"/>
                    </a:schemeClr>
                  </a:outerShdw>
                </a:effectLst>
              </a:rPr>
              <a:t>3</a:t>
            </a:r>
          </a:p>
        </p:txBody>
      </p:sp>
      <p:sp>
        <p:nvSpPr>
          <p:cNvPr id="9" name="Footer Placeholder 8"/>
          <p:cNvSpPr>
            <a:spLocks noGrp="1"/>
          </p:cNvSpPr>
          <p:nvPr>
            <p:ph type="ftr" sz="quarter" idx="11"/>
          </p:nvPr>
        </p:nvSpPr>
        <p:spPr/>
        <p:txBody>
          <a:bodyPr/>
          <a:lstStyle/>
          <a:p>
            <a:r>
              <a:rPr lang="en-US" smtClean="0"/>
              <a:t>GVTB: C. LÊ XUÂN  MAI</a:t>
            </a:r>
            <a:endParaRPr lang="en-US"/>
          </a:p>
        </p:txBody>
      </p:sp>
      <p:sp>
        <p:nvSpPr>
          <p:cNvPr id="10" name="Slide Number Placeholder 9"/>
          <p:cNvSpPr>
            <a:spLocks noGrp="1"/>
          </p:cNvSpPr>
          <p:nvPr>
            <p:ph type="sldNum" sz="quarter" idx="12"/>
          </p:nvPr>
        </p:nvSpPr>
        <p:spPr/>
        <p:txBody>
          <a:bodyPr/>
          <a:lstStyle/>
          <a:p>
            <a:fld id="{203899CD-D5DC-4B73-9F21-2920E822B0BF}" type="slidenum">
              <a:rPr lang="en-US" smtClean="0"/>
              <a:t>2</a:t>
            </a:fld>
            <a:endParaRPr lang="en-US"/>
          </a:p>
        </p:txBody>
      </p:sp>
      <p:sp>
        <p:nvSpPr>
          <p:cNvPr id="11" name="Rectangle 10"/>
          <p:cNvSpPr/>
          <p:nvPr/>
        </p:nvSpPr>
        <p:spPr>
          <a:xfrm>
            <a:off x="971506" y="5030846"/>
            <a:ext cx="535724" cy="923330"/>
          </a:xfrm>
          <a:prstGeom prst="rect">
            <a:avLst/>
          </a:prstGeom>
          <a:noFill/>
        </p:spPr>
        <p:txBody>
          <a:bodyPr wrap="none" lIns="91440" tIns="45720" rIns="91440" bIns="45720">
            <a:spAutoFit/>
          </a:bodyPr>
          <a:lstStyle/>
          <a:p>
            <a:pPr algn="ctr"/>
            <a:r>
              <a:rPr lang="en-US" sz="5400">
                <a:ln w="0"/>
                <a:solidFill>
                  <a:srgbClr val="0070C0"/>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140130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pic>
        <p:nvPicPr>
          <p:cNvPr id="18" name="Picture 17"/>
          <p:cNvPicPr>
            <a:picLocks noChangeAspect="1"/>
          </p:cNvPicPr>
          <p:nvPr/>
        </p:nvPicPr>
        <p:blipFill>
          <a:blip r:embed="rId3"/>
          <a:stretch>
            <a:fillRect/>
          </a:stretch>
        </p:blipFill>
        <p:spPr>
          <a:xfrm>
            <a:off x="1409700" y="3604994"/>
            <a:ext cx="7991476" cy="2397443"/>
          </a:xfrm>
          <a:prstGeom prst="rect">
            <a:avLst/>
          </a:prstGeom>
        </p:spPr>
      </p:pic>
      <p:sp>
        <p:nvSpPr>
          <p:cNvPr id="19" name="Oval 18"/>
          <p:cNvSpPr/>
          <p:nvPr/>
        </p:nvSpPr>
        <p:spPr>
          <a:xfrm>
            <a:off x="2428877" y="3387826"/>
            <a:ext cx="1343025" cy="1014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875076" y="1736738"/>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41" name="Oval 40"/>
          <p:cNvSpPr/>
          <p:nvPr/>
        </p:nvSpPr>
        <p:spPr>
          <a:xfrm>
            <a:off x="8496302" y="5425443"/>
            <a:ext cx="1090613" cy="6770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19" idx="5"/>
          </p:cNvCxnSpPr>
          <p:nvPr/>
        </p:nvCxnSpPr>
        <p:spPr>
          <a:xfrm>
            <a:off x="3575221" y="4253683"/>
            <a:ext cx="4921081" cy="14487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20</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2</a:t>
            </a:r>
          </a:p>
        </p:txBody>
      </p:sp>
    </p:spTree>
    <p:extLst>
      <p:ext uri="{BB962C8B-B14F-4D97-AF65-F5344CB8AC3E}">
        <p14:creationId xmlns:p14="http://schemas.microsoft.com/office/powerpoint/2010/main" val="1710632900"/>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42150" y="3025637"/>
            <a:ext cx="9736518" cy="30784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20" name="Oval 19"/>
          <p:cNvSpPr/>
          <p:nvPr/>
        </p:nvSpPr>
        <p:spPr>
          <a:xfrm>
            <a:off x="4257083" y="1952340"/>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21</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3</a:t>
            </a:r>
          </a:p>
        </p:txBody>
      </p:sp>
    </p:spTree>
    <p:extLst>
      <p:ext uri="{BB962C8B-B14F-4D97-AF65-F5344CB8AC3E}">
        <p14:creationId xmlns:p14="http://schemas.microsoft.com/office/powerpoint/2010/main" val="4201640252"/>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22</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4</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0719" y="3671049"/>
            <a:ext cx="10861592" cy="2285998"/>
          </a:xfrm>
          <a:prstGeom prst="rect">
            <a:avLst/>
          </a:prstGeom>
        </p:spPr>
      </p:pic>
      <p:sp>
        <p:nvSpPr>
          <p:cNvPr id="8" name="Oval 7"/>
          <p:cNvSpPr/>
          <p:nvPr/>
        </p:nvSpPr>
        <p:spPr>
          <a:xfrm>
            <a:off x="1028700" y="3550025"/>
            <a:ext cx="661988" cy="7640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773919" y="5370883"/>
            <a:ext cx="699247" cy="6613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5"/>
            <a:endCxn id="9" idx="2"/>
          </p:cNvCxnSpPr>
          <p:nvPr/>
        </p:nvCxnSpPr>
        <p:spPr>
          <a:xfrm>
            <a:off x="1593744" y="4202175"/>
            <a:ext cx="9180177" cy="14993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038602" y="1630737"/>
            <a:ext cx="1433815" cy="1014412"/>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Tree>
    <p:extLst>
      <p:ext uri="{BB962C8B-B14F-4D97-AF65-F5344CB8AC3E}">
        <p14:creationId xmlns:p14="http://schemas.microsoft.com/office/powerpoint/2010/main" val="618543875"/>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2</a:t>
            </a:r>
            <a:r>
              <a:rPr lang="en-US" smtClean="0">
                <a:solidFill>
                  <a:srgbClr val="FF0000"/>
                </a:solidFill>
              </a:rPr>
              <a:t>. ĐỊNH DẠNG ĐOẠN VĂN BẢN</a:t>
            </a:r>
            <a:endParaRPr lang="en-US">
              <a:solidFill>
                <a:srgbClr val="FF0000"/>
              </a:solidFill>
            </a:endParaRPr>
          </a:p>
        </p:txBody>
      </p:sp>
      <p:sp>
        <p:nvSpPr>
          <p:cNvPr id="3" name="Content Placeholder 2"/>
          <p:cNvSpPr>
            <a:spLocks noGrp="1"/>
          </p:cNvSpPr>
          <p:nvPr>
            <p:ph idx="1"/>
          </p:nvPr>
        </p:nvSpPr>
        <p:spPr>
          <a:xfrm>
            <a:off x="838200" y="1540816"/>
            <a:ext cx="10515600" cy="4742965"/>
          </a:xfrm>
        </p:spPr>
        <p:txBody>
          <a:bodyPr>
            <a:normAutofit fontScale="92500" lnSpcReduction="20000"/>
          </a:bodyPr>
          <a:lstStyle/>
          <a:p>
            <a:r>
              <a:rPr lang="en-US" sz="4000"/>
              <a:t> </a:t>
            </a:r>
            <a:r>
              <a:rPr lang="en-US" sz="4300" b="1"/>
              <a:t>Các thuộc tính định </a:t>
            </a:r>
            <a:r>
              <a:rPr lang="en-US" sz="4300" b="1" smtClean="0"/>
              <a:t>dạng </a:t>
            </a:r>
            <a:r>
              <a:rPr lang="en-US" sz="4300" b="1"/>
              <a:t>đoạn văn bản</a:t>
            </a:r>
          </a:p>
          <a:p>
            <a:pPr lvl="1"/>
            <a:r>
              <a:rPr lang="en-US" sz="3600"/>
              <a:t> Căn lề</a:t>
            </a:r>
          </a:p>
          <a:p>
            <a:pPr lvl="1"/>
            <a:r>
              <a:rPr lang="en-US" sz="3600"/>
              <a:t> Lề dòng đầu tiên</a:t>
            </a:r>
          </a:p>
          <a:p>
            <a:pPr lvl="1"/>
            <a:r>
              <a:rPr lang="en-US" sz="3600"/>
              <a:t> Kiểu đoạn treo</a:t>
            </a:r>
          </a:p>
          <a:p>
            <a:pPr lvl="1"/>
            <a:r>
              <a:rPr lang="en-US" sz="3600"/>
              <a:t> Vị trí lề đoạn văn (so với lề trang)</a:t>
            </a:r>
          </a:p>
          <a:p>
            <a:pPr lvl="1"/>
            <a:r>
              <a:rPr lang="en-US" sz="3600"/>
              <a:t> Khoảng cách giữa các dòng</a:t>
            </a:r>
          </a:p>
          <a:p>
            <a:pPr lvl="1"/>
            <a:r>
              <a:rPr lang="en-US" sz="3600"/>
              <a:t> Khoảng cách giữa các đoạn</a:t>
            </a:r>
          </a:p>
          <a:p>
            <a:pPr lvl="1"/>
            <a:r>
              <a:rPr lang="en-US" sz="3600"/>
              <a:t> Một số thuộc tính khác: Màu nền, Khung viền, …</a:t>
            </a:r>
          </a:p>
          <a:p>
            <a:pPr marL="0" indent="0">
              <a:buNone/>
            </a:pP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23</a:t>
            </a:fld>
            <a:endParaRPr lang="en-US"/>
          </a:p>
        </p:txBody>
      </p:sp>
    </p:spTree>
    <p:extLst>
      <p:ext uri="{BB962C8B-B14F-4D97-AF65-F5344CB8AC3E}">
        <p14:creationId xmlns:p14="http://schemas.microsoft.com/office/powerpoint/2010/main" val="21310240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24</a:t>
            </a:fld>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81162" y="1646213"/>
            <a:ext cx="8829675" cy="438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p:cNvGrpSpPr/>
          <p:nvPr/>
        </p:nvGrpSpPr>
        <p:grpSpPr>
          <a:xfrm>
            <a:off x="5329518" y="224655"/>
            <a:ext cx="2823882" cy="1421558"/>
            <a:chOff x="7011530" y="3964363"/>
            <a:chExt cx="2823882" cy="1421558"/>
          </a:xfrm>
        </p:grpSpPr>
        <p:sp>
          <p:nvSpPr>
            <p:cNvPr id="7" name="TextBox 6"/>
            <p:cNvSpPr txBox="1"/>
            <p:nvPr/>
          </p:nvSpPr>
          <p:spPr>
            <a:xfrm>
              <a:off x="7539618" y="4427913"/>
              <a:ext cx="1471878"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Căn trái</a:t>
              </a:r>
              <a:endParaRPr lang="en-US"/>
            </a:p>
          </p:txBody>
        </p:sp>
        <p:sp>
          <p:nvSpPr>
            <p:cNvPr id="8" name="Explosion 2 7"/>
            <p:cNvSpPr/>
            <p:nvPr/>
          </p:nvSpPr>
          <p:spPr>
            <a:xfrm>
              <a:off x="7011530" y="3964363"/>
              <a:ext cx="2823882"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7669271"/>
      </p:ext>
    </p:extLst>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25</a:t>
            </a:fld>
            <a:endParaRPr lang="en-US"/>
          </a:p>
        </p:txBody>
      </p:sp>
      <p:pic>
        <p:nvPicPr>
          <p:cNvPr id="7" name="Picture 6"/>
          <p:cNvPicPr>
            <a:picLocks noChangeAspect="1"/>
          </p:cNvPicPr>
          <p:nvPr/>
        </p:nvPicPr>
        <p:blipFill>
          <a:blip r:embed="rId2"/>
          <a:stretch>
            <a:fillRect/>
          </a:stretch>
        </p:blipFill>
        <p:spPr>
          <a:xfrm>
            <a:off x="1894692" y="1825625"/>
            <a:ext cx="8343900" cy="4238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5329518" y="224655"/>
            <a:ext cx="2823882" cy="1421558"/>
            <a:chOff x="7011530" y="3964363"/>
            <a:chExt cx="2823882" cy="1421558"/>
          </a:xfrm>
        </p:grpSpPr>
        <p:sp>
          <p:nvSpPr>
            <p:cNvPr id="9" name="TextBox 8"/>
            <p:cNvSpPr txBox="1"/>
            <p:nvPr/>
          </p:nvSpPr>
          <p:spPr>
            <a:xfrm>
              <a:off x="7478704" y="4427913"/>
              <a:ext cx="1593706"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Căn phải</a:t>
              </a:r>
              <a:endParaRPr lang="en-US"/>
            </a:p>
          </p:txBody>
        </p:sp>
        <p:sp>
          <p:nvSpPr>
            <p:cNvPr id="10" name="Explosion 2 9"/>
            <p:cNvSpPr/>
            <p:nvPr/>
          </p:nvSpPr>
          <p:spPr>
            <a:xfrm>
              <a:off x="7011530" y="3964363"/>
              <a:ext cx="2823882"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5258846"/>
      </p:ext>
    </p:extLst>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26</a:t>
            </a:fld>
            <a:endParaRPr lang="en-US"/>
          </a:p>
        </p:txBody>
      </p:sp>
      <p:pic>
        <p:nvPicPr>
          <p:cNvPr id="4" name="Picture 3"/>
          <p:cNvPicPr>
            <a:picLocks noChangeAspect="1"/>
          </p:cNvPicPr>
          <p:nvPr/>
        </p:nvPicPr>
        <p:blipFill>
          <a:blip r:embed="rId2"/>
          <a:stretch>
            <a:fillRect/>
          </a:stretch>
        </p:blipFill>
        <p:spPr>
          <a:xfrm>
            <a:off x="1654517" y="1477108"/>
            <a:ext cx="9123656" cy="4541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5329518" y="224655"/>
            <a:ext cx="2823882" cy="1421558"/>
            <a:chOff x="7011530" y="3964363"/>
            <a:chExt cx="2823882" cy="1421558"/>
          </a:xfrm>
        </p:grpSpPr>
        <p:sp>
          <p:nvSpPr>
            <p:cNvPr id="6" name="TextBox 5"/>
            <p:cNvSpPr txBox="1"/>
            <p:nvPr/>
          </p:nvSpPr>
          <p:spPr>
            <a:xfrm>
              <a:off x="7481908" y="4427913"/>
              <a:ext cx="1587294"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Căn giữa</a:t>
              </a:r>
              <a:endParaRPr lang="en-US"/>
            </a:p>
          </p:txBody>
        </p:sp>
        <p:sp>
          <p:nvSpPr>
            <p:cNvPr id="7" name="Explosion 2 6"/>
            <p:cNvSpPr/>
            <p:nvPr/>
          </p:nvSpPr>
          <p:spPr>
            <a:xfrm>
              <a:off x="7011530" y="3964363"/>
              <a:ext cx="2823882"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0593313"/>
      </p:ext>
    </p:extLst>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27</a:t>
            </a:fld>
            <a:endParaRPr lang="en-US"/>
          </a:p>
        </p:txBody>
      </p:sp>
      <p:pic>
        <p:nvPicPr>
          <p:cNvPr id="4" name="Picture 3"/>
          <p:cNvPicPr>
            <a:picLocks noChangeAspect="1"/>
          </p:cNvPicPr>
          <p:nvPr/>
        </p:nvPicPr>
        <p:blipFill>
          <a:blip r:embed="rId2"/>
          <a:stretch>
            <a:fillRect/>
          </a:stretch>
        </p:blipFill>
        <p:spPr>
          <a:xfrm>
            <a:off x="1752600" y="1845685"/>
            <a:ext cx="8686800" cy="4238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5329518" y="224655"/>
            <a:ext cx="5530740" cy="1421558"/>
            <a:chOff x="7011530" y="3964363"/>
            <a:chExt cx="2823882" cy="1421558"/>
          </a:xfrm>
        </p:grpSpPr>
        <p:sp>
          <p:nvSpPr>
            <p:cNvPr id="6" name="TextBox 5"/>
            <p:cNvSpPr txBox="1"/>
            <p:nvPr/>
          </p:nvSpPr>
          <p:spPr>
            <a:xfrm>
              <a:off x="7079556" y="4427913"/>
              <a:ext cx="2392001"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Căn đều 2 bên</a:t>
              </a:r>
              <a:endParaRPr lang="en-US"/>
            </a:p>
          </p:txBody>
        </p:sp>
        <p:sp>
          <p:nvSpPr>
            <p:cNvPr id="7" name="Explosion 2 6"/>
            <p:cNvSpPr/>
            <p:nvPr/>
          </p:nvSpPr>
          <p:spPr>
            <a:xfrm>
              <a:off x="7011530" y="3964363"/>
              <a:ext cx="2823882"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6068898"/>
      </p:ext>
    </p:extLst>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28</a:t>
            </a:fld>
            <a:endParaRPr lang="en-US"/>
          </a:p>
        </p:txBody>
      </p:sp>
      <p:grpSp>
        <p:nvGrpSpPr>
          <p:cNvPr id="5" name="Group 4"/>
          <p:cNvGrpSpPr/>
          <p:nvPr/>
        </p:nvGrpSpPr>
        <p:grpSpPr>
          <a:xfrm>
            <a:off x="5329518" y="224655"/>
            <a:ext cx="5530740" cy="1421558"/>
            <a:chOff x="7011530" y="3964363"/>
            <a:chExt cx="2823882" cy="1421558"/>
          </a:xfrm>
        </p:grpSpPr>
        <p:sp>
          <p:nvSpPr>
            <p:cNvPr id="6" name="TextBox 5"/>
            <p:cNvSpPr txBox="1"/>
            <p:nvPr/>
          </p:nvSpPr>
          <p:spPr>
            <a:xfrm>
              <a:off x="7568333" y="4427913"/>
              <a:ext cx="1414463"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Lề dòng đầu tiên</a:t>
              </a:r>
              <a:endParaRPr lang="en-US"/>
            </a:p>
          </p:txBody>
        </p:sp>
        <p:sp>
          <p:nvSpPr>
            <p:cNvPr id="7" name="Explosion 2 6"/>
            <p:cNvSpPr/>
            <p:nvPr/>
          </p:nvSpPr>
          <p:spPr>
            <a:xfrm>
              <a:off x="7011530" y="3964363"/>
              <a:ext cx="2823882"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Down Arrow 7"/>
          <p:cNvSpPr/>
          <p:nvPr/>
        </p:nvSpPr>
        <p:spPr>
          <a:xfrm>
            <a:off x="2658794" y="852143"/>
            <a:ext cx="379828" cy="7185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2098357" y="1698047"/>
            <a:ext cx="7629525" cy="4533900"/>
          </a:xfrm>
          <a:prstGeom prst="rect">
            <a:avLst/>
          </a:prstGeom>
        </p:spPr>
      </p:pic>
    </p:spTree>
    <p:extLst>
      <p:ext uri="{BB962C8B-B14F-4D97-AF65-F5344CB8AC3E}">
        <p14:creationId xmlns:p14="http://schemas.microsoft.com/office/powerpoint/2010/main" val="8394426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29</a:t>
            </a:fld>
            <a:endParaRPr lang="en-US"/>
          </a:p>
        </p:txBody>
      </p:sp>
      <p:sp>
        <p:nvSpPr>
          <p:cNvPr id="6" name="TextBox 5"/>
          <p:cNvSpPr txBox="1"/>
          <p:nvPr/>
        </p:nvSpPr>
        <p:spPr>
          <a:xfrm rot="21207001">
            <a:off x="5532228" y="711045"/>
            <a:ext cx="3724614" cy="549001"/>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Lề dòng thứ 2 trở đi</a:t>
            </a:r>
            <a:endParaRPr lang="en-US"/>
          </a:p>
        </p:txBody>
      </p:sp>
      <p:sp>
        <p:nvSpPr>
          <p:cNvPr id="7" name="Explosion 2 6"/>
          <p:cNvSpPr/>
          <p:nvPr/>
        </p:nvSpPr>
        <p:spPr>
          <a:xfrm>
            <a:off x="4586068" y="224654"/>
            <a:ext cx="6274190" cy="1491603"/>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699351" y="970455"/>
            <a:ext cx="379828" cy="7185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2060477" y="1816557"/>
            <a:ext cx="7677150" cy="4467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1831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110" y="1701161"/>
            <a:ext cx="7409840" cy="4582620"/>
          </a:xfrm>
          <a:prstGeom prst="rect">
            <a:avLst/>
          </a:prstGeom>
        </p:spPr>
      </p:pic>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1894690" y="205583"/>
            <a:ext cx="9292424" cy="1235074"/>
          </a:xfrm>
          <a:prstGeom prst="rect">
            <a:avLst/>
          </a:prstGeom>
          <a:ln w="3175">
            <a:solidFill>
              <a:schemeClr val="tx1"/>
            </a:solidFill>
          </a:ln>
        </p:spPr>
      </p:pic>
      <p:sp>
        <p:nvSpPr>
          <p:cNvPr id="9" name="Down Arrow 8"/>
          <p:cNvSpPr/>
          <p:nvPr/>
        </p:nvSpPr>
        <p:spPr>
          <a:xfrm>
            <a:off x="6086477" y="1181100"/>
            <a:ext cx="537769" cy="8048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Callout 10"/>
          <p:cNvSpPr/>
          <p:nvPr/>
        </p:nvSpPr>
        <p:spPr>
          <a:xfrm>
            <a:off x="328613" y="2085975"/>
            <a:ext cx="3225432" cy="1436163"/>
          </a:xfrm>
          <a:prstGeom prst="cloudCallout">
            <a:avLst>
              <a:gd name="adj1" fmla="val 63045"/>
              <a:gd name="adj2" fmla="val -8133"/>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7030A0"/>
                </a:solidFill>
                <a:latin typeface="Times New Roman" panose="02020603050405020304" pitchFamily="18" charset="0"/>
                <a:cs typeface="Times New Roman" panose="02020603050405020304" pitchFamily="18" charset="0"/>
              </a:rPr>
              <a:t>Văn bản được</a:t>
            </a:r>
          </a:p>
          <a:p>
            <a:pPr algn="ctr"/>
            <a:r>
              <a:rPr lang="en-US" sz="2400" b="1">
                <a:solidFill>
                  <a:srgbClr val="7030A0"/>
                </a:solidFill>
                <a:latin typeface="Times New Roman" panose="02020603050405020304" pitchFamily="18" charset="0"/>
                <a:cs typeface="Times New Roman" panose="02020603050405020304" pitchFamily="18" charset="0"/>
              </a:rPr>
              <a:t>ĐỊNH DẠNG</a:t>
            </a:r>
          </a:p>
        </p:txBody>
      </p:sp>
      <p:sp>
        <p:nvSpPr>
          <p:cNvPr id="12" name="Footer Placeholder 11"/>
          <p:cNvSpPr>
            <a:spLocks noGrp="1"/>
          </p:cNvSpPr>
          <p:nvPr>
            <p:ph type="ftr" sz="quarter" idx="11"/>
          </p:nvPr>
        </p:nvSpPr>
        <p:spPr/>
        <p:txBody>
          <a:bodyPr/>
          <a:lstStyle/>
          <a:p>
            <a:r>
              <a:rPr lang="en-US" smtClean="0"/>
              <a:t>GVTB: C. LÊ XUÂN  MAI</a:t>
            </a:r>
            <a:endParaRPr lang="en-US"/>
          </a:p>
        </p:txBody>
      </p:sp>
      <p:sp>
        <p:nvSpPr>
          <p:cNvPr id="13" name="Slide Number Placeholder 12"/>
          <p:cNvSpPr>
            <a:spLocks noGrp="1"/>
          </p:cNvSpPr>
          <p:nvPr>
            <p:ph type="sldNum" sz="quarter" idx="12"/>
          </p:nvPr>
        </p:nvSpPr>
        <p:spPr/>
        <p:txBody>
          <a:bodyPr/>
          <a:lstStyle/>
          <a:p>
            <a:fld id="{203899CD-D5DC-4B73-9F21-2920E822B0BF}" type="slidenum">
              <a:rPr lang="en-US" smtClean="0"/>
              <a:t>3</a:t>
            </a:fld>
            <a:endParaRPr lang="en-US"/>
          </a:p>
        </p:txBody>
      </p:sp>
    </p:spTree>
    <p:extLst>
      <p:ext uri="{BB962C8B-B14F-4D97-AF65-F5344CB8AC3E}">
        <p14:creationId xmlns:p14="http://schemas.microsoft.com/office/powerpoint/2010/main" val="6824607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30</a:t>
            </a:fld>
            <a:endParaRPr lang="en-US"/>
          </a:p>
        </p:txBody>
      </p:sp>
      <p:pic>
        <p:nvPicPr>
          <p:cNvPr id="4" name="Picture 3"/>
          <p:cNvPicPr>
            <a:picLocks noChangeAspect="1"/>
          </p:cNvPicPr>
          <p:nvPr/>
        </p:nvPicPr>
        <p:blipFill>
          <a:blip r:embed="rId2"/>
          <a:stretch>
            <a:fillRect/>
          </a:stretch>
        </p:blipFill>
        <p:spPr>
          <a:xfrm>
            <a:off x="1733550" y="1758536"/>
            <a:ext cx="8724900" cy="4410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xplosion 2 4"/>
          <p:cNvSpPr/>
          <p:nvPr/>
        </p:nvSpPr>
        <p:spPr>
          <a:xfrm>
            <a:off x="4586068" y="224654"/>
            <a:ext cx="6274190" cy="1491603"/>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1207001">
            <a:off x="6678633" y="723935"/>
            <a:ext cx="1431803"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Lề đoạn</a:t>
            </a:r>
            <a:endParaRPr lang="en-US"/>
          </a:p>
        </p:txBody>
      </p:sp>
    </p:spTree>
    <p:extLst>
      <p:ext uri="{BB962C8B-B14F-4D97-AF65-F5344CB8AC3E}">
        <p14:creationId xmlns:p14="http://schemas.microsoft.com/office/powerpoint/2010/main" val="494548426"/>
      </p:ext>
    </p:extLst>
  </p:cSld>
  <p:clrMapOvr>
    <a:masterClrMapping/>
  </p:clrMapOvr>
  <p:transition spd="slow">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31</a:t>
            </a:fld>
            <a:endParaRPr lang="en-US"/>
          </a:p>
        </p:txBody>
      </p:sp>
      <p:pic>
        <p:nvPicPr>
          <p:cNvPr id="4" name="Picture 3"/>
          <p:cNvPicPr>
            <a:picLocks noChangeAspect="1"/>
          </p:cNvPicPr>
          <p:nvPr/>
        </p:nvPicPr>
        <p:blipFill>
          <a:blip r:embed="rId2"/>
          <a:stretch>
            <a:fillRect/>
          </a:stretch>
        </p:blipFill>
        <p:spPr>
          <a:xfrm>
            <a:off x="1476375" y="1597709"/>
            <a:ext cx="9239250" cy="4591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xplosion 2 4"/>
          <p:cNvSpPr/>
          <p:nvPr/>
        </p:nvSpPr>
        <p:spPr>
          <a:xfrm>
            <a:off x="1476375" y="224654"/>
            <a:ext cx="9383883" cy="1491603"/>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1207001">
            <a:off x="3092040" y="708844"/>
            <a:ext cx="5397568"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Khoảng cách các dòng trong đoạn</a:t>
            </a:r>
            <a:endParaRPr lang="en-US"/>
          </a:p>
        </p:txBody>
      </p:sp>
    </p:spTree>
    <p:extLst>
      <p:ext uri="{BB962C8B-B14F-4D97-AF65-F5344CB8AC3E}">
        <p14:creationId xmlns:p14="http://schemas.microsoft.com/office/powerpoint/2010/main" val="1562386460"/>
      </p:ext>
    </p:extLst>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32</a:t>
            </a:fld>
            <a:endParaRPr lang="en-US"/>
          </a:p>
        </p:txBody>
      </p:sp>
      <p:pic>
        <p:nvPicPr>
          <p:cNvPr id="4" name="Picture 3"/>
          <p:cNvPicPr>
            <a:picLocks noChangeAspect="1"/>
          </p:cNvPicPr>
          <p:nvPr/>
        </p:nvPicPr>
        <p:blipFill>
          <a:blip r:embed="rId2"/>
          <a:stretch>
            <a:fillRect/>
          </a:stretch>
        </p:blipFill>
        <p:spPr>
          <a:xfrm>
            <a:off x="1795462" y="775157"/>
            <a:ext cx="8601075" cy="5143500"/>
          </a:xfrm>
          <a:prstGeom prst="rect">
            <a:avLst/>
          </a:prstGeom>
        </p:spPr>
      </p:pic>
      <p:sp>
        <p:nvSpPr>
          <p:cNvPr id="5" name="TextBox 4"/>
          <p:cNvSpPr txBox="1"/>
          <p:nvPr/>
        </p:nvSpPr>
        <p:spPr>
          <a:xfrm rot="21207001">
            <a:off x="1206331" y="5190317"/>
            <a:ext cx="3626314"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Khoảng cách các đoạn</a:t>
            </a:r>
            <a:endParaRPr lang="en-US"/>
          </a:p>
        </p:txBody>
      </p:sp>
    </p:spTree>
    <p:extLst>
      <p:ext uri="{BB962C8B-B14F-4D97-AF65-F5344CB8AC3E}">
        <p14:creationId xmlns:p14="http://schemas.microsoft.com/office/powerpoint/2010/main" val="352199920"/>
      </p:ext>
    </p:extLst>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33</a:t>
            </a:fld>
            <a:endParaRPr lang="en-US"/>
          </a:p>
        </p:txBody>
      </p:sp>
      <p:pic>
        <p:nvPicPr>
          <p:cNvPr id="5" name="Picture 4"/>
          <p:cNvPicPr>
            <a:picLocks noChangeAspect="1"/>
          </p:cNvPicPr>
          <p:nvPr/>
        </p:nvPicPr>
        <p:blipFill>
          <a:blip r:embed="rId2"/>
          <a:stretch>
            <a:fillRect/>
          </a:stretch>
        </p:blipFill>
        <p:spPr>
          <a:xfrm>
            <a:off x="1557339" y="823914"/>
            <a:ext cx="9077325" cy="5210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rot="21207001">
            <a:off x="1119773" y="5190317"/>
            <a:ext cx="3799438"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mtClean="0"/>
              <a:t>Màu nền và khung viền</a:t>
            </a:r>
            <a:endParaRPr lang="en-US"/>
          </a:p>
        </p:txBody>
      </p:sp>
    </p:spTree>
    <p:extLst>
      <p:ext uri="{BB962C8B-B14F-4D97-AF65-F5344CB8AC3E}">
        <p14:creationId xmlns:p14="http://schemas.microsoft.com/office/powerpoint/2010/main" val="1704711346"/>
      </p:ext>
    </p:extLst>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56687"/>
            <a:ext cx="10515600" cy="635187"/>
          </a:xfrm>
        </p:spPr>
        <p:txBody>
          <a:bodyPr>
            <a:normAutofit/>
          </a:bodyPr>
          <a:lstStyle/>
          <a:p>
            <a:pPr marL="0" indent="0">
              <a:buNone/>
            </a:pPr>
            <a:r>
              <a:rPr lang="en-US" sz="3200" b="1"/>
              <a:t>a) Thanh công cụ Ribbon cho định dạng đoạn văn bản</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34</a:t>
            </a:fld>
            <a:endParaRPr lang="en-US"/>
          </a:p>
        </p:txBody>
      </p:sp>
      <p:pic>
        <p:nvPicPr>
          <p:cNvPr id="6" name="Picture 5"/>
          <p:cNvPicPr>
            <a:picLocks noChangeAspect="1"/>
          </p:cNvPicPr>
          <p:nvPr/>
        </p:nvPicPr>
        <p:blipFill>
          <a:blip r:embed="rId2"/>
          <a:stretch>
            <a:fillRect/>
          </a:stretch>
        </p:blipFill>
        <p:spPr>
          <a:xfrm>
            <a:off x="1117786" y="2672322"/>
            <a:ext cx="9878326" cy="1899678"/>
          </a:xfrm>
          <a:prstGeom prst="rect">
            <a:avLst/>
          </a:prstGeom>
        </p:spPr>
      </p:pic>
      <p:sp>
        <p:nvSpPr>
          <p:cNvPr id="7" name="Rectangle 6"/>
          <p:cNvSpPr/>
          <p:nvPr/>
        </p:nvSpPr>
        <p:spPr>
          <a:xfrm>
            <a:off x="7422778" y="3012143"/>
            <a:ext cx="3792071" cy="16808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94693" y="2568388"/>
            <a:ext cx="1278815" cy="7530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15988" y="4803117"/>
            <a:ext cx="987272" cy="919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1</a:t>
            </a:r>
          </a:p>
        </p:txBody>
      </p:sp>
    </p:spTree>
    <p:extLst>
      <p:ext uri="{BB962C8B-B14F-4D97-AF65-F5344CB8AC3E}">
        <p14:creationId xmlns:p14="http://schemas.microsoft.com/office/powerpoint/2010/main" val="702023216"/>
      </p:ext>
    </p:extLst>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54373" y="2876268"/>
            <a:ext cx="10283254" cy="2073648"/>
          </a:xfrm>
          <a:prstGeom prst="rect">
            <a:avLst/>
          </a:prstGeom>
        </p:spPr>
      </p:pic>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56687"/>
            <a:ext cx="10515600" cy="635187"/>
          </a:xfrm>
        </p:spPr>
        <p:txBody>
          <a:bodyPr>
            <a:normAutofit/>
          </a:bodyPr>
          <a:lstStyle/>
          <a:p>
            <a:pPr marL="0" indent="0">
              <a:buNone/>
            </a:pPr>
            <a:r>
              <a:rPr lang="en-US" sz="3200" b="1"/>
              <a:t>a) Thanh công cụ Ribbon cho định dạng đoạn văn bản</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35</a:t>
            </a:fld>
            <a:endParaRPr lang="en-US"/>
          </a:p>
        </p:txBody>
      </p:sp>
      <p:sp>
        <p:nvSpPr>
          <p:cNvPr id="7" name="Rectangle 6"/>
          <p:cNvSpPr/>
          <p:nvPr/>
        </p:nvSpPr>
        <p:spPr>
          <a:xfrm>
            <a:off x="6481484" y="3359137"/>
            <a:ext cx="4756145" cy="16808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8882" y="2697056"/>
            <a:ext cx="2152873" cy="7664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8728" y="5202134"/>
            <a:ext cx="987272" cy="919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2</a:t>
            </a:r>
          </a:p>
        </p:txBody>
      </p:sp>
    </p:spTree>
    <p:extLst>
      <p:ext uri="{BB962C8B-B14F-4D97-AF65-F5344CB8AC3E}">
        <p14:creationId xmlns:p14="http://schemas.microsoft.com/office/powerpoint/2010/main" val="2527951351"/>
      </p:ext>
    </p:extLst>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a:t>Thanh công cụ Ribbon cho định dạng đoạn văn bản</a:t>
            </a:r>
            <a:endParaRPr lang="en-US" sz="320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36</a:t>
            </a:fld>
            <a:endParaRPr lang="en-US"/>
          </a:p>
        </p:txBody>
      </p:sp>
      <p:pic>
        <p:nvPicPr>
          <p:cNvPr id="6" name="Picture 5"/>
          <p:cNvPicPr>
            <a:picLocks noChangeAspect="1"/>
          </p:cNvPicPr>
          <p:nvPr/>
        </p:nvPicPr>
        <p:blipFill>
          <a:blip r:embed="rId2"/>
          <a:stretch>
            <a:fillRect/>
          </a:stretch>
        </p:blipFill>
        <p:spPr>
          <a:xfrm>
            <a:off x="1035814" y="1825625"/>
            <a:ext cx="9878326" cy="1899678"/>
          </a:xfrm>
          <a:prstGeom prst="rect">
            <a:avLst/>
          </a:prstGeom>
        </p:spPr>
      </p:pic>
      <p:sp>
        <p:nvSpPr>
          <p:cNvPr id="7" name="Oval 6"/>
          <p:cNvSpPr/>
          <p:nvPr/>
        </p:nvSpPr>
        <p:spPr>
          <a:xfrm>
            <a:off x="1894691" y="1721226"/>
            <a:ext cx="1117450" cy="699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55543" y="2775464"/>
            <a:ext cx="1506071" cy="532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011530" y="3964363"/>
            <a:ext cx="2823882" cy="1421558"/>
            <a:chOff x="7011530" y="3964363"/>
            <a:chExt cx="2823882" cy="1421558"/>
          </a:xfrm>
        </p:grpSpPr>
        <p:sp>
          <p:nvSpPr>
            <p:cNvPr id="9" name="TextBox 8"/>
            <p:cNvSpPr txBox="1"/>
            <p:nvPr/>
          </p:nvSpPr>
          <p:spPr>
            <a:xfrm>
              <a:off x="7689496" y="4427913"/>
              <a:ext cx="1172116"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Căn lề</a:t>
              </a:r>
            </a:p>
          </p:txBody>
        </p:sp>
        <p:sp>
          <p:nvSpPr>
            <p:cNvPr id="10" name="Explosion 2 9"/>
            <p:cNvSpPr/>
            <p:nvPr/>
          </p:nvSpPr>
          <p:spPr>
            <a:xfrm>
              <a:off x="7011530" y="3964363"/>
              <a:ext cx="2823882"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799426"/>
      </p:ext>
    </p:extLst>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a:t>Thanh công cụ Ribbon cho định dạng đoạn văn bản</a:t>
            </a:r>
            <a:endParaRPr lang="en-US" sz="320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37</a:t>
            </a:fld>
            <a:endParaRPr lang="en-US"/>
          </a:p>
        </p:txBody>
      </p:sp>
      <p:pic>
        <p:nvPicPr>
          <p:cNvPr id="6" name="Picture 5"/>
          <p:cNvPicPr>
            <a:picLocks noChangeAspect="1"/>
          </p:cNvPicPr>
          <p:nvPr/>
        </p:nvPicPr>
        <p:blipFill>
          <a:blip r:embed="rId2"/>
          <a:stretch>
            <a:fillRect/>
          </a:stretch>
        </p:blipFill>
        <p:spPr>
          <a:xfrm>
            <a:off x="1035814" y="1825625"/>
            <a:ext cx="9878326" cy="1899678"/>
          </a:xfrm>
          <a:prstGeom prst="rect">
            <a:avLst/>
          </a:prstGeom>
        </p:spPr>
      </p:pic>
      <p:sp>
        <p:nvSpPr>
          <p:cNvPr id="7" name="Oval 6"/>
          <p:cNvSpPr/>
          <p:nvPr/>
        </p:nvSpPr>
        <p:spPr>
          <a:xfrm>
            <a:off x="1894691" y="1721226"/>
            <a:ext cx="1117450" cy="699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22976" y="2242952"/>
            <a:ext cx="906566" cy="532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661213" y="4142631"/>
            <a:ext cx="5252928" cy="1243291"/>
            <a:chOff x="6078071" y="3964363"/>
            <a:chExt cx="4836069" cy="1421558"/>
          </a:xfrm>
        </p:grpSpPr>
        <p:sp>
          <p:nvSpPr>
            <p:cNvPr id="9" name="TextBox 8"/>
            <p:cNvSpPr txBox="1"/>
            <p:nvPr/>
          </p:nvSpPr>
          <p:spPr>
            <a:xfrm>
              <a:off x="6959742" y="4427913"/>
              <a:ext cx="2631634" cy="598241"/>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Vị trí lề đoạn văn</a:t>
              </a:r>
            </a:p>
          </p:txBody>
        </p:sp>
        <p:sp>
          <p:nvSpPr>
            <p:cNvPr id="10" name="Explosion 2 9"/>
            <p:cNvSpPr/>
            <p:nvPr/>
          </p:nvSpPr>
          <p:spPr>
            <a:xfrm>
              <a:off x="6078071" y="3964363"/>
              <a:ext cx="4836069" cy="1421558"/>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5795697"/>
      </p:ext>
    </p:extLst>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a:t>Thanh công cụ Ribbon cho định dạng đoạn văn bản</a:t>
            </a:r>
            <a:endParaRPr lang="en-US" sz="320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38</a:t>
            </a:fld>
            <a:endParaRPr lang="en-US"/>
          </a:p>
        </p:txBody>
      </p:sp>
      <p:pic>
        <p:nvPicPr>
          <p:cNvPr id="6" name="Picture 5"/>
          <p:cNvPicPr>
            <a:picLocks noChangeAspect="1"/>
          </p:cNvPicPr>
          <p:nvPr/>
        </p:nvPicPr>
        <p:blipFill>
          <a:blip r:embed="rId2"/>
          <a:stretch>
            <a:fillRect/>
          </a:stretch>
        </p:blipFill>
        <p:spPr>
          <a:xfrm>
            <a:off x="1035814" y="1825625"/>
            <a:ext cx="9878326" cy="1899678"/>
          </a:xfrm>
          <a:prstGeom prst="rect">
            <a:avLst/>
          </a:prstGeom>
        </p:spPr>
      </p:pic>
      <p:sp>
        <p:nvSpPr>
          <p:cNvPr id="7" name="Oval 6"/>
          <p:cNvSpPr/>
          <p:nvPr/>
        </p:nvSpPr>
        <p:spPr>
          <a:xfrm>
            <a:off x="1894691" y="1721226"/>
            <a:ext cx="1117450" cy="699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61612" y="2717871"/>
            <a:ext cx="564776" cy="532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84067" y="4502664"/>
            <a:ext cx="4389343"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Khoảng cách giữa các dòng</a:t>
            </a:r>
          </a:p>
        </p:txBody>
      </p:sp>
      <p:sp>
        <p:nvSpPr>
          <p:cNvPr id="10" name="Explosion 2 9"/>
          <p:cNvSpPr/>
          <p:nvPr/>
        </p:nvSpPr>
        <p:spPr>
          <a:xfrm rot="250016">
            <a:off x="3455033" y="4057233"/>
            <a:ext cx="7277708" cy="1567325"/>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783095"/>
      </p:ext>
    </p:extLst>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39650" y="1678000"/>
            <a:ext cx="9692809" cy="3991924"/>
          </a:xfrm>
          <a:prstGeom prst="rect">
            <a:avLst/>
          </a:prstGeom>
        </p:spPr>
      </p:pic>
      <p:sp>
        <p:nvSpPr>
          <p:cNvPr id="2" name="Title 1"/>
          <p:cNvSpPr>
            <a:spLocks noGrp="1"/>
          </p:cNvSpPr>
          <p:nvPr>
            <p:ph type="title"/>
          </p:nvPr>
        </p:nvSpPr>
        <p:spPr/>
        <p:txBody>
          <a:bodyPr>
            <a:noAutofit/>
          </a:bodyPr>
          <a:lstStyle/>
          <a:p>
            <a:r>
              <a:rPr lang="en-US" sz="3200" b="1"/>
              <a:t>Thanh công cụ Ribbon cho định dạng đoạn văn bản</a:t>
            </a:r>
            <a:endParaRPr lang="en-US" sz="3200"/>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39</a:t>
            </a:fld>
            <a:endParaRPr lang="en-US"/>
          </a:p>
        </p:txBody>
      </p:sp>
      <p:sp>
        <p:nvSpPr>
          <p:cNvPr id="7" name="Oval 6"/>
          <p:cNvSpPr/>
          <p:nvPr/>
        </p:nvSpPr>
        <p:spPr>
          <a:xfrm>
            <a:off x="1894691" y="1461032"/>
            <a:ext cx="1117450" cy="699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98541" y="2420472"/>
            <a:ext cx="2281525" cy="3065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69217" y="4502664"/>
            <a:ext cx="2401619"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Màu nền đoạn</a:t>
            </a:r>
          </a:p>
        </p:txBody>
      </p:sp>
      <p:sp>
        <p:nvSpPr>
          <p:cNvPr id="10" name="Explosion 2 9"/>
          <p:cNvSpPr/>
          <p:nvPr/>
        </p:nvSpPr>
        <p:spPr>
          <a:xfrm rot="250016">
            <a:off x="846315" y="4057231"/>
            <a:ext cx="7277708" cy="1567325"/>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417556"/>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Bài 16. ĐỊNH DẠNG VĂN BẢN</a:t>
            </a:r>
            <a:endParaRPr lang="en-US">
              <a:solidFill>
                <a:srgbClr val="FF0000"/>
              </a:solidFill>
            </a:endParaRPr>
          </a:p>
        </p:txBody>
      </p:sp>
      <p:sp>
        <p:nvSpPr>
          <p:cNvPr id="3" name="Content Placeholder 2"/>
          <p:cNvSpPr>
            <a:spLocks noGrp="1"/>
          </p:cNvSpPr>
          <p:nvPr>
            <p:ph idx="1"/>
          </p:nvPr>
        </p:nvSpPr>
        <p:spPr>
          <a:xfrm>
            <a:off x="838200" y="2682872"/>
            <a:ext cx="10515600" cy="2260600"/>
          </a:xfrm>
          <a:ln w="28575"/>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3600" i="1"/>
              <a:t>Định dạng văn bản là trình bày các phần văn bản nhằm mục đích cho văn bản được rõ ràng và đẹp, nhấn mạnh những phần quan trọng, giúp người đọc nắm bắt dễ hơn nội dung chủ yếu của văn bản.</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a:t>
            </a:fld>
            <a:endParaRPr lang="en-US"/>
          </a:p>
        </p:txBody>
      </p:sp>
    </p:spTree>
    <p:extLst>
      <p:ext uri="{BB962C8B-B14F-4D97-AF65-F5344CB8AC3E}">
        <p14:creationId xmlns:p14="http://schemas.microsoft.com/office/powerpoint/2010/main" val="14213362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56447" y="1358152"/>
            <a:ext cx="9802906" cy="5274700"/>
          </a:xfrm>
          <a:prstGeom prst="rect">
            <a:avLst/>
          </a:prstGeom>
        </p:spPr>
      </p:pic>
      <p:sp>
        <p:nvSpPr>
          <p:cNvPr id="2" name="Title 1"/>
          <p:cNvSpPr>
            <a:spLocks noGrp="1"/>
          </p:cNvSpPr>
          <p:nvPr>
            <p:ph type="title"/>
          </p:nvPr>
        </p:nvSpPr>
        <p:spPr/>
        <p:txBody>
          <a:bodyPr>
            <a:noAutofit/>
          </a:bodyPr>
          <a:lstStyle/>
          <a:p>
            <a:r>
              <a:rPr lang="en-US" sz="3200" b="1"/>
              <a:t>Thanh công cụ Ribbon cho định dạng đoạn văn bản</a:t>
            </a:r>
            <a:endParaRPr lang="en-US" sz="3200"/>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40</a:t>
            </a:fld>
            <a:endParaRPr lang="en-US"/>
          </a:p>
        </p:txBody>
      </p:sp>
      <p:sp>
        <p:nvSpPr>
          <p:cNvPr id="7" name="Oval 6"/>
          <p:cNvSpPr/>
          <p:nvPr/>
        </p:nvSpPr>
        <p:spPr>
          <a:xfrm>
            <a:off x="1787117" y="1183342"/>
            <a:ext cx="1009873" cy="4840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79220" y="2044012"/>
            <a:ext cx="2541498" cy="45888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14713" y="4502664"/>
            <a:ext cx="2821606"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Khung viền đoạn</a:t>
            </a:r>
          </a:p>
        </p:txBody>
      </p:sp>
      <p:sp>
        <p:nvSpPr>
          <p:cNvPr id="10" name="Explosion 2 9"/>
          <p:cNvSpPr/>
          <p:nvPr/>
        </p:nvSpPr>
        <p:spPr>
          <a:xfrm rot="250016">
            <a:off x="1101804" y="4057231"/>
            <a:ext cx="7277708" cy="1567325"/>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hlinkClick r:id="rId3" action="ppaction://hlinksldjump"/>
          </p:cNvPr>
          <p:cNvPicPr>
            <a:picLocks noChangeAspect="1"/>
          </p:cNvPicPr>
          <p:nvPr/>
        </p:nvPicPr>
        <p:blipFill>
          <a:blip r:embed="rId4"/>
          <a:stretch>
            <a:fillRect/>
          </a:stretch>
        </p:blipFill>
        <p:spPr>
          <a:xfrm>
            <a:off x="8605556" y="6204648"/>
            <a:ext cx="2515162" cy="363773"/>
          </a:xfrm>
          <a:prstGeom prst="rect">
            <a:avLst/>
          </a:prstGeom>
        </p:spPr>
      </p:pic>
      <p:cxnSp>
        <p:nvCxnSpPr>
          <p:cNvPr id="15" name="Straight Arrow Connector 14"/>
          <p:cNvCxnSpPr/>
          <p:nvPr/>
        </p:nvCxnSpPr>
        <p:spPr>
          <a:xfrm>
            <a:off x="7476568" y="5997388"/>
            <a:ext cx="1237129" cy="3934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6678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41</a:t>
            </a:fld>
            <a:endParaRPr lang="en-US"/>
          </a:p>
        </p:txBody>
      </p:sp>
      <p:pic>
        <p:nvPicPr>
          <p:cNvPr id="4" name="Picture 3"/>
          <p:cNvPicPr>
            <a:picLocks noChangeAspect="1"/>
          </p:cNvPicPr>
          <p:nvPr/>
        </p:nvPicPr>
        <p:blipFill>
          <a:blip r:embed="rId2"/>
          <a:stretch>
            <a:fillRect/>
          </a:stretch>
        </p:blipFill>
        <p:spPr>
          <a:xfrm>
            <a:off x="1812273" y="1254222"/>
            <a:ext cx="6341129" cy="4847023"/>
          </a:xfrm>
          <a:prstGeom prst="rect">
            <a:avLst/>
          </a:prstGeom>
        </p:spPr>
      </p:pic>
      <p:sp>
        <p:nvSpPr>
          <p:cNvPr id="5" name="Title 1"/>
          <p:cNvSpPr txBox="1">
            <a:spLocks/>
          </p:cNvSpPr>
          <p:nvPr/>
        </p:nvSpPr>
        <p:spPr>
          <a:xfrm>
            <a:off x="3284891" y="338232"/>
            <a:ext cx="5622215"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Hộp thoại Border and Shading</a:t>
            </a:r>
            <a:endParaRPr lang="en-US" sz="3200"/>
          </a:p>
        </p:txBody>
      </p:sp>
      <p:sp>
        <p:nvSpPr>
          <p:cNvPr id="7" name="TextBox 6"/>
          <p:cNvSpPr txBox="1"/>
          <p:nvPr/>
        </p:nvSpPr>
        <p:spPr>
          <a:xfrm>
            <a:off x="8064130" y="1678787"/>
            <a:ext cx="2443298"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Khung viền đoạn</a:t>
            </a:r>
          </a:p>
        </p:txBody>
      </p:sp>
      <p:sp>
        <p:nvSpPr>
          <p:cNvPr id="8" name="Explosion 2 7">
            <a:hlinkClick r:id="rId3" action="ppaction://hlinksldjump"/>
          </p:cNvPr>
          <p:cNvSpPr/>
          <p:nvPr/>
        </p:nvSpPr>
        <p:spPr>
          <a:xfrm rot="250016">
            <a:off x="7034275" y="1425164"/>
            <a:ext cx="4831387" cy="96890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401533203"/>
      </p:ext>
    </p:extLst>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42</a:t>
            </a:fld>
            <a:endParaRPr lang="en-US"/>
          </a:p>
        </p:txBody>
      </p:sp>
      <p:sp>
        <p:nvSpPr>
          <p:cNvPr id="5" name="Title 1"/>
          <p:cNvSpPr txBox="1">
            <a:spLocks/>
          </p:cNvSpPr>
          <p:nvPr/>
        </p:nvSpPr>
        <p:spPr>
          <a:xfrm>
            <a:off x="3284891" y="338232"/>
            <a:ext cx="5622215"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Hộp thoại Border and Shading</a:t>
            </a:r>
            <a:endParaRPr lang="en-US" sz="3200"/>
          </a:p>
        </p:txBody>
      </p:sp>
      <p:pic>
        <p:nvPicPr>
          <p:cNvPr id="6" name="Picture 5"/>
          <p:cNvPicPr>
            <a:picLocks noChangeAspect="1"/>
          </p:cNvPicPr>
          <p:nvPr/>
        </p:nvPicPr>
        <p:blipFill>
          <a:blip r:embed="rId2"/>
          <a:stretch>
            <a:fillRect/>
          </a:stretch>
        </p:blipFill>
        <p:spPr>
          <a:xfrm>
            <a:off x="1744474" y="1151112"/>
            <a:ext cx="6820460" cy="5235781"/>
          </a:xfrm>
          <a:prstGeom prst="rect">
            <a:avLst/>
          </a:prstGeom>
        </p:spPr>
      </p:pic>
      <p:sp>
        <p:nvSpPr>
          <p:cNvPr id="7" name="TextBox 6"/>
          <p:cNvSpPr txBox="1"/>
          <p:nvPr/>
        </p:nvSpPr>
        <p:spPr>
          <a:xfrm>
            <a:off x="8930279" y="1947728"/>
            <a:ext cx="1356462"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Màu nền</a:t>
            </a:r>
          </a:p>
        </p:txBody>
      </p:sp>
      <p:sp>
        <p:nvSpPr>
          <p:cNvPr id="8" name="Explosion 2 7">
            <a:hlinkClick r:id="rId3" action="ppaction://hlinksldjump"/>
          </p:cNvPr>
          <p:cNvSpPr/>
          <p:nvPr/>
        </p:nvSpPr>
        <p:spPr>
          <a:xfrm rot="250016">
            <a:off x="8020965" y="1694104"/>
            <a:ext cx="3615987" cy="96890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577203219"/>
      </p:ext>
    </p:extLst>
  </p:cSld>
  <p:clrMapOvr>
    <a:masterClrMapping/>
  </p:clrMapOvr>
  <p:transition spd="slow">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56687"/>
            <a:ext cx="10515600" cy="635187"/>
          </a:xfrm>
        </p:spPr>
        <p:txBody>
          <a:bodyPr>
            <a:normAutofit/>
          </a:bodyPr>
          <a:lstStyle/>
          <a:p>
            <a:pPr marL="0" indent="0">
              <a:buNone/>
            </a:pPr>
            <a:r>
              <a:rPr lang="en-US" sz="3200" b="1"/>
              <a:t>b) Hộp thoại Paragraph</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43</a:t>
            </a:fld>
            <a:endParaRPr lang="en-US"/>
          </a:p>
        </p:txBody>
      </p:sp>
      <p:pic>
        <p:nvPicPr>
          <p:cNvPr id="9" name="Picture 8"/>
          <p:cNvPicPr>
            <a:picLocks noChangeAspect="1"/>
          </p:cNvPicPr>
          <p:nvPr/>
        </p:nvPicPr>
        <p:blipFill>
          <a:blip r:embed="rId2"/>
          <a:stretch>
            <a:fillRect/>
          </a:stretch>
        </p:blipFill>
        <p:spPr>
          <a:xfrm>
            <a:off x="1369996" y="2090811"/>
            <a:ext cx="3364287" cy="4353783"/>
          </a:xfrm>
          <a:prstGeom prst="rect">
            <a:avLst/>
          </a:prstGeom>
        </p:spPr>
      </p:pic>
      <p:pic>
        <p:nvPicPr>
          <p:cNvPr id="10" name="Picture 9"/>
          <p:cNvPicPr>
            <a:picLocks noChangeAspect="1"/>
          </p:cNvPicPr>
          <p:nvPr/>
        </p:nvPicPr>
        <p:blipFill>
          <a:blip r:embed="rId3"/>
          <a:stretch>
            <a:fillRect/>
          </a:stretch>
        </p:blipFill>
        <p:spPr>
          <a:xfrm>
            <a:off x="7836275" y="2001132"/>
            <a:ext cx="3419117" cy="4353783"/>
          </a:xfrm>
          <a:prstGeom prst="rect">
            <a:avLst/>
          </a:prstGeom>
        </p:spPr>
      </p:pic>
    </p:spTree>
    <p:extLst>
      <p:ext uri="{BB962C8B-B14F-4D97-AF65-F5344CB8AC3E}">
        <p14:creationId xmlns:p14="http://schemas.microsoft.com/office/powerpoint/2010/main" val="38806389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44</a:t>
            </a:fld>
            <a:endParaRPr lang="en-US"/>
          </a:p>
        </p:txBody>
      </p:sp>
      <p:sp>
        <p:nvSpPr>
          <p:cNvPr id="4" name="TextBox 3"/>
          <p:cNvSpPr txBox="1"/>
          <p:nvPr/>
        </p:nvSpPr>
        <p:spPr>
          <a:xfrm>
            <a:off x="3657601" y="110552"/>
            <a:ext cx="4390946"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Hộp thoại Paragraph</a:t>
            </a:r>
            <a:endParaRPr lang="en-US" sz="36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817362" y="874061"/>
            <a:ext cx="4180239" cy="5409721"/>
          </a:xfrm>
          <a:prstGeom prst="rect">
            <a:avLst/>
          </a:prstGeom>
        </p:spPr>
      </p:pic>
      <p:sp>
        <p:nvSpPr>
          <p:cNvPr id="7" name="TextBox 6"/>
          <p:cNvSpPr txBox="1"/>
          <p:nvPr/>
        </p:nvSpPr>
        <p:spPr>
          <a:xfrm>
            <a:off x="8994854" y="1110265"/>
            <a:ext cx="1172116"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Căn lề</a:t>
            </a:r>
          </a:p>
        </p:txBody>
      </p:sp>
      <p:cxnSp>
        <p:nvCxnSpPr>
          <p:cNvPr id="10" name="Straight Arrow Connector 9"/>
          <p:cNvCxnSpPr>
            <a:stCxn id="7" idx="1"/>
          </p:cNvCxnSpPr>
          <p:nvPr/>
        </p:nvCxnSpPr>
        <p:spPr>
          <a:xfrm flipH="1">
            <a:off x="5701555" y="1371877"/>
            <a:ext cx="3293301" cy="469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51688" y="1566981"/>
            <a:ext cx="2007281"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Vị trí lề trái</a:t>
            </a:r>
          </a:p>
        </p:txBody>
      </p:sp>
      <p:sp>
        <p:nvSpPr>
          <p:cNvPr id="15" name="TextBox 14"/>
          <p:cNvSpPr txBox="1"/>
          <p:nvPr/>
        </p:nvSpPr>
        <p:spPr>
          <a:xfrm>
            <a:off x="690996" y="2948404"/>
            <a:ext cx="2129109"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Vị trí lề phải</a:t>
            </a:r>
          </a:p>
        </p:txBody>
      </p:sp>
      <p:sp>
        <p:nvSpPr>
          <p:cNvPr id="16" name="TextBox 15"/>
          <p:cNvSpPr txBox="1"/>
          <p:nvPr/>
        </p:nvSpPr>
        <p:spPr>
          <a:xfrm>
            <a:off x="460892" y="3672886"/>
            <a:ext cx="2929007" cy="954107"/>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Khoảng cách đến </a:t>
            </a:r>
          </a:p>
          <a:p>
            <a:r>
              <a:rPr lang="en-US"/>
              <a:t>đoạn văn trước</a:t>
            </a:r>
          </a:p>
        </p:txBody>
      </p:sp>
      <p:sp>
        <p:nvSpPr>
          <p:cNvPr id="17" name="TextBox 16"/>
          <p:cNvSpPr txBox="1"/>
          <p:nvPr/>
        </p:nvSpPr>
        <p:spPr>
          <a:xfrm>
            <a:off x="529962" y="5078246"/>
            <a:ext cx="2929007" cy="954107"/>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Khoảng cách đến </a:t>
            </a:r>
          </a:p>
          <a:p>
            <a:r>
              <a:rPr lang="en-US"/>
              <a:t>đoạn văn sau</a:t>
            </a:r>
          </a:p>
        </p:txBody>
      </p:sp>
      <p:sp>
        <p:nvSpPr>
          <p:cNvPr id="18" name="TextBox 17"/>
          <p:cNvSpPr txBox="1"/>
          <p:nvPr/>
        </p:nvSpPr>
        <p:spPr>
          <a:xfrm>
            <a:off x="8529136" y="1942619"/>
            <a:ext cx="2643672" cy="954107"/>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Định dạng dòng</a:t>
            </a:r>
          </a:p>
          <a:p>
            <a:r>
              <a:rPr lang="en-US"/>
              <a:t>đầu tiên</a:t>
            </a:r>
          </a:p>
        </p:txBody>
      </p:sp>
      <p:sp>
        <p:nvSpPr>
          <p:cNvPr id="19" name="TextBox 18"/>
          <p:cNvSpPr txBox="1"/>
          <p:nvPr/>
        </p:nvSpPr>
        <p:spPr>
          <a:xfrm>
            <a:off x="8562459" y="2994573"/>
            <a:ext cx="2953053" cy="954107"/>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Khoảng cách giữa</a:t>
            </a:r>
          </a:p>
          <a:p>
            <a:r>
              <a:rPr lang="en-US"/>
              <a:t>các dòng</a:t>
            </a:r>
          </a:p>
        </p:txBody>
      </p:sp>
      <p:sp>
        <p:nvSpPr>
          <p:cNvPr id="20" name="TextBox 19"/>
          <p:cNvSpPr txBox="1"/>
          <p:nvPr/>
        </p:nvSpPr>
        <p:spPr>
          <a:xfrm>
            <a:off x="8573678" y="4963590"/>
            <a:ext cx="2941832"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Chế độ xem trước</a:t>
            </a:r>
          </a:p>
        </p:txBody>
      </p:sp>
      <p:cxnSp>
        <p:nvCxnSpPr>
          <p:cNvPr id="22" name="Straight Arrow Connector 21"/>
          <p:cNvCxnSpPr>
            <a:stCxn id="14" idx="3"/>
          </p:cNvCxnSpPr>
          <p:nvPr/>
        </p:nvCxnSpPr>
        <p:spPr>
          <a:xfrm>
            <a:off x="3458969" y="1828591"/>
            <a:ext cx="1590450" cy="9438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p:cNvCxnSpPr>
          <p:nvPr/>
        </p:nvCxnSpPr>
        <p:spPr>
          <a:xfrm flipV="1">
            <a:off x="2820105" y="3021432"/>
            <a:ext cx="2114966" cy="1885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3"/>
          </p:cNvCxnSpPr>
          <p:nvPr/>
        </p:nvCxnSpPr>
        <p:spPr>
          <a:xfrm flipV="1">
            <a:off x="3389899" y="3842042"/>
            <a:ext cx="1659520" cy="3078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3"/>
          </p:cNvCxnSpPr>
          <p:nvPr/>
        </p:nvCxnSpPr>
        <p:spPr>
          <a:xfrm flipV="1">
            <a:off x="3458969" y="4065854"/>
            <a:ext cx="1476102" cy="14894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1"/>
          </p:cNvCxnSpPr>
          <p:nvPr/>
        </p:nvCxnSpPr>
        <p:spPr>
          <a:xfrm flipH="1">
            <a:off x="7004608" y="2419673"/>
            <a:ext cx="1524528" cy="555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9" idx="1"/>
          </p:cNvCxnSpPr>
          <p:nvPr/>
        </p:nvCxnSpPr>
        <p:spPr>
          <a:xfrm flipH="1">
            <a:off x="7004610" y="3471625"/>
            <a:ext cx="1557849" cy="5935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0" idx="1"/>
          </p:cNvCxnSpPr>
          <p:nvPr/>
        </p:nvCxnSpPr>
        <p:spPr>
          <a:xfrm flipH="1">
            <a:off x="7387448" y="5225200"/>
            <a:ext cx="11862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8" idx="1"/>
          </p:cNvCxnSpPr>
          <p:nvPr/>
        </p:nvCxnSpPr>
        <p:spPr>
          <a:xfrm flipH="1">
            <a:off x="7711469" y="2419673"/>
            <a:ext cx="817669" cy="5744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9" idx="1"/>
          </p:cNvCxnSpPr>
          <p:nvPr/>
        </p:nvCxnSpPr>
        <p:spPr>
          <a:xfrm flipH="1">
            <a:off x="7711467" y="3471625"/>
            <a:ext cx="850990" cy="5935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3531933" y="804740"/>
            <a:ext cx="1875879" cy="680626"/>
          </a:xfrm>
          <a:prstGeom prst="ellips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16883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par>
                                <p:cTn id="33" presetID="22" presetClass="entr" presetSubtype="2"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right)">
                                      <p:cBhvr>
                                        <p:cTn id="35" dur="500"/>
                                        <p:tgtEl>
                                          <p:spTgt spid="45"/>
                                        </p:tgtEl>
                                      </p:cBhvr>
                                    </p:animEffect>
                                  </p:childTnLst>
                                </p:cTn>
                              </p:par>
                              <p:par>
                                <p:cTn id="36" presetID="22" presetClass="entr" presetSubtype="2"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righ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par>
                                <p:cTn id="52" presetID="22" presetClass="entr" presetSubtype="8"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right)">
                                      <p:cBhvr>
                                        <p:cTn id="59" dur="500"/>
                                        <p:tgtEl>
                                          <p:spTgt spid="19"/>
                                        </p:tgtEl>
                                      </p:cBhvr>
                                    </p:animEffect>
                                  </p:childTnLst>
                                </p:cTn>
                              </p:par>
                              <p:par>
                                <p:cTn id="60" presetID="22" presetClass="entr" presetSubtype="2"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right)">
                                      <p:cBhvr>
                                        <p:cTn id="62" dur="500"/>
                                        <p:tgtEl>
                                          <p:spTgt spid="39"/>
                                        </p:tgtEl>
                                      </p:cBhvr>
                                    </p:animEffect>
                                  </p:childTnLst>
                                </p:cTn>
                              </p:par>
                              <p:par>
                                <p:cTn id="63" presetID="22" presetClass="entr" presetSubtype="2"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right)">
                                      <p:cBhvr>
                                        <p:cTn id="70" dur="500"/>
                                        <p:tgtEl>
                                          <p:spTgt spid="20"/>
                                        </p:tgtEl>
                                      </p:cBhvr>
                                    </p:animEffect>
                                  </p:childTnLst>
                                </p:cTn>
                              </p:par>
                              <p:par>
                                <p:cTn id="71" presetID="22" presetClass="entr" presetSubtype="2"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right)">
                                      <p:cBhvr>
                                        <p:cTn id="7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P spid="17" grpId="0"/>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989734" y="6283782"/>
            <a:ext cx="4114800" cy="365125"/>
          </a:xfrm>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45</a:t>
            </a:fld>
            <a:endParaRPr lang="en-US"/>
          </a:p>
        </p:txBody>
      </p:sp>
      <p:pic>
        <p:nvPicPr>
          <p:cNvPr id="4" name="Picture 3"/>
          <p:cNvPicPr>
            <a:picLocks noChangeAspect="1"/>
          </p:cNvPicPr>
          <p:nvPr/>
        </p:nvPicPr>
        <p:blipFill>
          <a:blip r:embed="rId2"/>
          <a:stretch>
            <a:fillRect/>
          </a:stretch>
        </p:blipFill>
        <p:spPr>
          <a:xfrm>
            <a:off x="2608737" y="1014770"/>
            <a:ext cx="4198845" cy="5346661"/>
          </a:xfrm>
          <a:prstGeom prst="rect">
            <a:avLst/>
          </a:prstGeom>
        </p:spPr>
      </p:pic>
      <p:sp>
        <p:nvSpPr>
          <p:cNvPr id="5" name="TextBox 4"/>
          <p:cNvSpPr txBox="1"/>
          <p:nvPr/>
        </p:nvSpPr>
        <p:spPr>
          <a:xfrm>
            <a:off x="2608735" y="110552"/>
            <a:ext cx="4390946"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Hộp thoại Paragraph</a:t>
            </a:r>
            <a:endParaRPr lang="en-US" sz="3600">
              <a:latin typeface="Times New Roman" panose="02020603050405020304" pitchFamily="18" charset="0"/>
              <a:cs typeface="Times New Roman" panose="02020603050405020304" pitchFamily="18" charset="0"/>
            </a:endParaRPr>
          </a:p>
        </p:txBody>
      </p:sp>
      <p:sp>
        <p:nvSpPr>
          <p:cNvPr id="6" name="TextBox 5"/>
          <p:cNvSpPr txBox="1"/>
          <p:nvPr/>
        </p:nvSpPr>
        <p:spPr>
          <a:xfrm>
            <a:off x="7257823" y="3182103"/>
            <a:ext cx="3329758"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Thuộc tính nâng cao</a:t>
            </a:r>
          </a:p>
        </p:txBody>
      </p:sp>
      <p:sp>
        <p:nvSpPr>
          <p:cNvPr id="7" name="Explosion 2 6"/>
          <p:cNvSpPr/>
          <p:nvPr/>
        </p:nvSpPr>
        <p:spPr>
          <a:xfrm rot="250016">
            <a:off x="6146689" y="2660052"/>
            <a:ext cx="5552026" cy="1567325"/>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38284" y="1014768"/>
            <a:ext cx="1653989" cy="706456"/>
          </a:xfrm>
          <a:prstGeom prst="ellips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27148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56687"/>
            <a:ext cx="10515600" cy="635187"/>
          </a:xfrm>
        </p:spPr>
        <p:txBody>
          <a:bodyPr>
            <a:normAutofit/>
          </a:bodyPr>
          <a:lstStyle/>
          <a:p>
            <a:pPr marL="0" indent="0">
              <a:buNone/>
            </a:pPr>
            <a:r>
              <a:rPr lang="en-US" sz="3200" b="1"/>
              <a:t>c) Dùng thước (View/Ruler)</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46</a:t>
            </a:fld>
            <a:endParaRPr lang="en-US"/>
          </a:p>
        </p:txBody>
      </p:sp>
      <p:pic>
        <p:nvPicPr>
          <p:cNvPr id="8" name="Picture 7"/>
          <p:cNvPicPr>
            <a:picLocks noChangeAspect="1"/>
          </p:cNvPicPr>
          <p:nvPr/>
        </p:nvPicPr>
        <p:blipFill>
          <a:blip r:embed="rId2"/>
          <a:stretch>
            <a:fillRect/>
          </a:stretch>
        </p:blipFill>
        <p:spPr>
          <a:xfrm>
            <a:off x="765601" y="2377705"/>
            <a:ext cx="3247405" cy="18076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7906683" y="2376971"/>
            <a:ext cx="3456872" cy="180842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765601" y="4322663"/>
            <a:ext cx="3247405" cy="2064593"/>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7836093" y="4322663"/>
            <a:ext cx="3527462" cy="210154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456069" y="2403740"/>
            <a:ext cx="3007555" cy="461665"/>
          </a:xfrm>
          <a:prstGeom prst="rect">
            <a:avLst/>
          </a:prstGeom>
          <a:solidFill>
            <a:schemeClr val="bg1"/>
          </a:solid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Thụt lề dòng đầu tiên</a:t>
            </a:r>
          </a:p>
        </p:txBody>
      </p:sp>
      <p:sp>
        <p:nvSpPr>
          <p:cNvPr id="16" name="TextBox 15"/>
          <p:cNvSpPr txBox="1"/>
          <p:nvPr/>
        </p:nvSpPr>
        <p:spPr>
          <a:xfrm>
            <a:off x="4236457" y="3373750"/>
            <a:ext cx="3446777" cy="461665"/>
          </a:xfrm>
          <a:prstGeom prst="rect">
            <a:avLst/>
          </a:prstGeom>
          <a:solidFill>
            <a:schemeClr val="bg1"/>
          </a:solid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solidFill>
                  <a:srgbClr val="0070C0"/>
                </a:solidFill>
              </a:rPr>
              <a:t>Thụt lề dòng thứ 2 trở đi</a:t>
            </a:r>
          </a:p>
        </p:txBody>
      </p:sp>
      <p:sp>
        <p:nvSpPr>
          <p:cNvPr id="17" name="TextBox 16"/>
          <p:cNvSpPr txBox="1"/>
          <p:nvPr/>
        </p:nvSpPr>
        <p:spPr>
          <a:xfrm>
            <a:off x="4456067" y="4343761"/>
            <a:ext cx="2242922" cy="461665"/>
          </a:xfrm>
          <a:prstGeom prst="rect">
            <a:avLst/>
          </a:prstGeom>
          <a:solidFill>
            <a:schemeClr val="bg1"/>
          </a:solid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Thiết đặt lề trái</a:t>
            </a:r>
          </a:p>
        </p:txBody>
      </p:sp>
      <p:sp>
        <p:nvSpPr>
          <p:cNvPr id="18" name="TextBox 17"/>
          <p:cNvSpPr txBox="1"/>
          <p:nvPr/>
        </p:nvSpPr>
        <p:spPr>
          <a:xfrm>
            <a:off x="4153099" y="5617231"/>
            <a:ext cx="3613490" cy="461665"/>
          </a:xfrm>
          <a:prstGeom prst="rect">
            <a:avLst/>
          </a:prstGeom>
          <a:solidFill>
            <a:schemeClr val="bg1"/>
          </a:solidFill>
        </p:spPr>
        <p:txBody>
          <a:bodyPr wrap="none" rtlCol="0">
            <a:spAutoFit/>
          </a:bodyPr>
          <a:lstStyle>
            <a:defPPr>
              <a:defRPr lang="en-US"/>
            </a:defPPr>
            <a:lvl1pPr algn="ctr">
              <a:defRPr sz="2400" b="1">
                <a:solidFill>
                  <a:srgbClr val="0070C0"/>
                </a:solidFill>
                <a:latin typeface="Times New Roman" panose="02020603050405020304" pitchFamily="18" charset="0"/>
                <a:cs typeface="Times New Roman" panose="02020603050405020304" pitchFamily="18" charset="0"/>
              </a:defRPr>
            </a:lvl1pPr>
          </a:lstStyle>
          <a:p>
            <a:r>
              <a:rPr lang="en-US"/>
              <a:t>Thiết đặt lề phải của đoạn</a:t>
            </a:r>
          </a:p>
        </p:txBody>
      </p:sp>
      <p:cxnSp>
        <p:nvCxnSpPr>
          <p:cNvPr id="7" name="Straight Arrow Connector 6"/>
          <p:cNvCxnSpPr>
            <a:stCxn id="14" idx="1"/>
          </p:cNvCxnSpPr>
          <p:nvPr/>
        </p:nvCxnSpPr>
        <p:spPr>
          <a:xfrm flipH="1" flipV="1">
            <a:off x="3133165" y="2528047"/>
            <a:ext cx="1322902" cy="1065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1"/>
          </p:cNvCxnSpPr>
          <p:nvPr/>
        </p:nvCxnSpPr>
        <p:spPr>
          <a:xfrm flipH="1" flipV="1">
            <a:off x="3573088" y="4397267"/>
            <a:ext cx="882981" cy="1773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0"/>
          </p:cNvCxnSpPr>
          <p:nvPr/>
        </p:nvCxnSpPr>
        <p:spPr>
          <a:xfrm flipV="1">
            <a:off x="5959846" y="2683781"/>
            <a:ext cx="2767297" cy="68996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0"/>
          </p:cNvCxnSpPr>
          <p:nvPr/>
        </p:nvCxnSpPr>
        <p:spPr>
          <a:xfrm flipV="1">
            <a:off x="5959846" y="4647219"/>
            <a:ext cx="2166449" cy="97001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6659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par>
                                <p:cTn id="24" presetID="22" presetClass="entr" presetSubtype="2"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56687"/>
            <a:ext cx="10515600" cy="635187"/>
          </a:xfrm>
        </p:spPr>
        <p:txBody>
          <a:bodyPr>
            <a:normAutofit/>
          </a:bodyPr>
          <a:lstStyle/>
          <a:p>
            <a:pPr marL="0" indent="0">
              <a:buNone/>
            </a:pPr>
            <a:r>
              <a:rPr lang="en-US" sz="3200" b="1"/>
              <a:t>d) Dùng Styles</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47</a:t>
            </a:fld>
            <a:endParaRPr lang="en-US"/>
          </a:p>
        </p:txBody>
      </p:sp>
      <p:pic>
        <p:nvPicPr>
          <p:cNvPr id="19" name="Picture 18"/>
          <p:cNvPicPr>
            <a:picLocks noChangeAspect="1"/>
          </p:cNvPicPr>
          <p:nvPr/>
        </p:nvPicPr>
        <p:blipFill>
          <a:blip r:embed="rId2"/>
          <a:stretch>
            <a:fillRect/>
          </a:stretch>
        </p:blipFill>
        <p:spPr>
          <a:xfrm>
            <a:off x="7373471" y="1384044"/>
            <a:ext cx="2926976" cy="5243112"/>
          </a:xfrm>
          <a:prstGeom prst="rect">
            <a:avLst/>
          </a:prstGeom>
        </p:spPr>
      </p:pic>
    </p:spTree>
    <p:extLst>
      <p:ext uri="{BB962C8B-B14F-4D97-AF65-F5344CB8AC3E}">
        <p14:creationId xmlns:p14="http://schemas.microsoft.com/office/powerpoint/2010/main" val="20449199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00412"/>
            <a:ext cx="10515600" cy="4602068"/>
          </a:xfrm>
        </p:spPr>
        <p:txBody>
          <a:bodyPr>
            <a:normAutofit/>
          </a:bodyPr>
          <a:lstStyle/>
          <a:p>
            <a:r>
              <a:rPr lang="en-US" sz="3200" b="1"/>
              <a:t> Các bước định dạng đoạn văn bản</a:t>
            </a:r>
          </a:p>
          <a:p>
            <a:pPr marL="457200" lvl="1" indent="0">
              <a:buNone/>
            </a:pPr>
            <a:endParaRPr lang="en-US" b="1" smtClean="0"/>
          </a:p>
          <a:p>
            <a:pPr lvl="1"/>
            <a:endParaRPr lang="en-US" b="1"/>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48</a:t>
            </a:fld>
            <a:endParaRPr lang="en-US"/>
          </a:p>
        </p:txBody>
      </p:sp>
      <p:sp>
        <p:nvSpPr>
          <p:cNvPr id="19" name="TextBox 18"/>
          <p:cNvSpPr txBox="1"/>
          <p:nvPr/>
        </p:nvSpPr>
        <p:spPr>
          <a:xfrm>
            <a:off x="1740878" y="2327706"/>
            <a:ext cx="5461752"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Chọn đoạn văn bản cần định dạng</a:t>
            </a:r>
          </a:p>
        </p:txBody>
      </p:sp>
      <p:grpSp>
        <p:nvGrpSpPr>
          <p:cNvPr id="20" name="Group 9"/>
          <p:cNvGrpSpPr>
            <a:grpSpLocks/>
          </p:cNvGrpSpPr>
          <p:nvPr/>
        </p:nvGrpSpPr>
        <p:grpSpPr bwMode="auto">
          <a:xfrm>
            <a:off x="904231" y="2187907"/>
            <a:ext cx="762000" cy="665162"/>
            <a:chOff x="116" y="1666"/>
            <a:chExt cx="480" cy="419"/>
          </a:xfrm>
        </p:grpSpPr>
        <p:grpSp>
          <p:nvGrpSpPr>
            <p:cNvPr id="21" name="Group 3"/>
            <p:cNvGrpSpPr>
              <a:grpSpLocks/>
            </p:cNvGrpSpPr>
            <p:nvPr/>
          </p:nvGrpSpPr>
          <p:grpSpPr bwMode="auto">
            <a:xfrm>
              <a:off x="116" y="1666"/>
              <a:ext cx="480" cy="419"/>
              <a:chOff x="1110" y="2656"/>
              <a:chExt cx="1549" cy="1351"/>
            </a:xfrm>
          </p:grpSpPr>
          <p:sp>
            <p:nvSpPr>
              <p:cNvPr id="2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7"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8"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a:latin typeface="Times New Roman" pitchFamily="18" charset="0"/>
                </a:endParaRPr>
              </a:p>
            </p:txBody>
          </p:sp>
        </p:grpSp>
        <p:sp>
          <p:nvSpPr>
            <p:cNvPr id="23" name="Text Box 13"/>
            <p:cNvSpPr txBox="1">
              <a:spLocks noChangeArrowheads="1"/>
            </p:cNvSpPr>
            <p:nvPr/>
          </p:nvSpPr>
          <p:spPr bwMode="gray">
            <a:xfrm>
              <a:off x="171" y="1728"/>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B1</a:t>
              </a:r>
            </a:p>
          </p:txBody>
        </p:sp>
      </p:grpSp>
      <p:grpSp>
        <p:nvGrpSpPr>
          <p:cNvPr id="29" name="Group 10"/>
          <p:cNvGrpSpPr>
            <a:grpSpLocks/>
          </p:cNvGrpSpPr>
          <p:nvPr/>
        </p:nvGrpSpPr>
        <p:grpSpPr bwMode="auto">
          <a:xfrm>
            <a:off x="925090" y="2973795"/>
            <a:ext cx="762000" cy="665163"/>
            <a:chOff x="116" y="1666"/>
            <a:chExt cx="480" cy="419"/>
          </a:xfrm>
        </p:grpSpPr>
        <p:grpSp>
          <p:nvGrpSpPr>
            <p:cNvPr id="30" name="Group 3"/>
            <p:cNvGrpSpPr>
              <a:grpSpLocks/>
            </p:cNvGrpSpPr>
            <p:nvPr/>
          </p:nvGrpSpPr>
          <p:grpSpPr bwMode="auto">
            <a:xfrm>
              <a:off x="116" y="1666"/>
              <a:ext cx="480" cy="419"/>
              <a:chOff x="1110" y="2656"/>
              <a:chExt cx="1549" cy="1351"/>
            </a:xfrm>
          </p:grpSpPr>
          <p:sp>
            <p:nvSpPr>
              <p:cNvPr id="32"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3"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4"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a:latin typeface="Times New Roman" pitchFamily="18" charset="0"/>
                </a:endParaRPr>
              </a:p>
            </p:txBody>
          </p:sp>
        </p:grpSp>
        <p:sp>
          <p:nvSpPr>
            <p:cNvPr id="31" name="Text Box 13"/>
            <p:cNvSpPr txBox="1">
              <a:spLocks noChangeArrowheads="1"/>
            </p:cNvSpPr>
            <p:nvPr/>
          </p:nvSpPr>
          <p:spPr bwMode="gray">
            <a:xfrm>
              <a:off x="171" y="1728"/>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B2</a:t>
              </a:r>
            </a:p>
          </p:txBody>
        </p:sp>
      </p:grpSp>
      <p:sp>
        <p:nvSpPr>
          <p:cNvPr id="35" name="TextBox 34"/>
          <p:cNvSpPr txBox="1"/>
          <p:nvPr/>
        </p:nvSpPr>
        <p:spPr>
          <a:xfrm>
            <a:off x="1756584" y="2928189"/>
            <a:ext cx="4001352"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Chọn 1 trong </a:t>
            </a:r>
            <a:r>
              <a:rPr lang="en-US" sz="2800" b="1" smtClean="0">
                <a:latin typeface="Times New Roman" panose="02020603050405020304" pitchFamily="18" charset="0"/>
                <a:cs typeface="Times New Roman" panose="02020603050405020304" pitchFamily="18" charset="0"/>
              </a:rPr>
              <a:t>4 </a:t>
            </a:r>
            <a:r>
              <a:rPr lang="en-US" sz="2800" b="1">
                <a:latin typeface="Times New Roman" panose="02020603050405020304" pitchFamily="18" charset="0"/>
                <a:cs typeface="Times New Roman" panose="02020603050405020304" pitchFamily="18" charset="0"/>
              </a:rPr>
              <a:t>cách sau:</a:t>
            </a:r>
          </a:p>
        </p:txBody>
      </p:sp>
      <p:sp>
        <p:nvSpPr>
          <p:cNvPr id="36" name="TextBox 35"/>
          <p:cNvSpPr txBox="1"/>
          <p:nvPr/>
        </p:nvSpPr>
        <p:spPr>
          <a:xfrm>
            <a:off x="1765307" y="3647655"/>
            <a:ext cx="774442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1: Sử dụng thanh công cụ Ribbon (thẻ HOME)</a:t>
            </a:r>
          </a:p>
        </p:txBody>
      </p:sp>
      <p:sp>
        <p:nvSpPr>
          <p:cNvPr id="37" name="TextBox 36"/>
          <p:cNvSpPr txBox="1"/>
          <p:nvPr/>
        </p:nvSpPr>
        <p:spPr>
          <a:xfrm>
            <a:off x="1745188" y="5117470"/>
            <a:ext cx="5473871"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3: Sử dụng thước (View/Ruler)</a:t>
            </a:r>
          </a:p>
        </p:txBody>
      </p:sp>
      <p:sp>
        <p:nvSpPr>
          <p:cNvPr id="38" name="TextBox 37"/>
          <p:cNvSpPr txBox="1"/>
          <p:nvPr/>
        </p:nvSpPr>
        <p:spPr>
          <a:xfrm>
            <a:off x="1742241" y="4172473"/>
            <a:ext cx="8877558" cy="954107"/>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2: Sử dụng hộp thoại Paragraph</a:t>
            </a:r>
          </a:p>
          <a:p>
            <a:r>
              <a:rPr lang="en-US" sz="2800">
                <a:latin typeface="Times New Roman" panose="02020603050405020304" pitchFamily="18" charset="0"/>
                <a:cs typeface="Times New Roman" panose="02020603050405020304" pitchFamily="18" charset="0"/>
              </a:rPr>
              <a:t>             (HOME/Paragraph hoặc PAGE LAYOUT/Paragrap)</a:t>
            </a:r>
          </a:p>
        </p:txBody>
      </p:sp>
      <p:sp>
        <p:nvSpPr>
          <p:cNvPr id="39" name="TextBox 38"/>
          <p:cNvSpPr txBox="1"/>
          <p:nvPr/>
        </p:nvSpPr>
        <p:spPr>
          <a:xfrm>
            <a:off x="1788728" y="5635128"/>
            <a:ext cx="591219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4: Sử dụng Styles (HOME/Styles)</a:t>
            </a:r>
          </a:p>
        </p:txBody>
      </p:sp>
    </p:spTree>
    <p:extLst>
      <p:ext uri="{BB962C8B-B14F-4D97-AF65-F5344CB8AC3E}">
        <p14:creationId xmlns:p14="http://schemas.microsoft.com/office/powerpoint/2010/main" val="11956576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P spid="36" grpId="0"/>
      <p:bldP spid="37" grpId="0"/>
      <p:bldP spid="38"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3" name="Content Placeholder 2"/>
          <p:cNvSpPr>
            <a:spLocks noGrp="1"/>
          </p:cNvSpPr>
          <p:nvPr>
            <p:ph idx="1"/>
          </p:nvPr>
        </p:nvSpPr>
        <p:spPr>
          <a:xfrm>
            <a:off x="838200" y="1500412"/>
            <a:ext cx="10515600" cy="4602068"/>
          </a:xfrm>
        </p:spPr>
        <p:txBody>
          <a:bodyPr>
            <a:normAutofit/>
          </a:bodyPr>
          <a:lstStyle/>
          <a:p>
            <a:r>
              <a:rPr lang="en-US" sz="3200" b="1"/>
              <a:t> Các bước định dạng đoạn văn bản</a:t>
            </a:r>
          </a:p>
          <a:p>
            <a:pPr marL="457200" lvl="1" indent="0">
              <a:buNone/>
            </a:pPr>
            <a:endParaRPr lang="en-US" b="1" smtClean="0"/>
          </a:p>
          <a:p>
            <a:pPr lvl="1"/>
            <a:endParaRPr lang="en-US" b="1"/>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49</a:t>
            </a:fld>
            <a:endParaRPr lang="en-US"/>
          </a:p>
        </p:txBody>
      </p:sp>
      <p:sp>
        <p:nvSpPr>
          <p:cNvPr id="19" name="TextBox 18"/>
          <p:cNvSpPr txBox="1"/>
          <p:nvPr/>
        </p:nvSpPr>
        <p:spPr>
          <a:xfrm>
            <a:off x="1740878" y="2327706"/>
            <a:ext cx="5461752"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Chọn đoạn văn bản cần định dạng</a:t>
            </a:r>
          </a:p>
        </p:txBody>
      </p:sp>
      <p:grpSp>
        <p:nvGrpSpPr>
          <p:cNvPr id="20" name="Group 9"/>
          <p:cNvGrpSpPr>
            <a:grpSpLocks/>
          </p:cNvGrpSpPr>
          <p:nvPr/>
        </p:nvGrpSpPr>
        <p:grpSpPr bwMode="auto">
          <a:xfrm>
            <a:off x="904231" y="2187907"/>
            <a:ext cx="762000" cy="665162"/>
            <a:chOff x="116" y="1666"/>
            <a:chExt cx="480" cy="419"/>
          </a:xfrm>
        </p:grpSpPr>
        <p:grpSp>
          <p:nvGrpSpPr>
            <p:cNvPr id="21" name="Group 3"/>
            <p:cNvGrpSpPr>
              <a:grpSpLocks/>
            </p:cNvGrpSpPr>
            <p:nvPr/>
          </p:nvGrpSpPr>
          <p:grpSpPr bwMode="auto">
            <a:xfrm>
              <a:off x="116" y="1666"/>
              <a:ext cx="480" cy="419"/>
              <a:chOff x="1110" y="2656"/>
              <a:chExt cx="1549" cy="1351"/>
            </a:xfrm>
          </p:grpSpPr>
          <p:sp>
            <p:nvSpPr>
              <p:cNvPr id="2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7"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8"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a:latin typeface="Times New Roman" pitchFamily="18" charset="0"/>
                </a:endParaRPr>
              </a:p>
            </p:txBody>
          </p:sp>
        </p:grpSp>
        <p:sp>
          <p:nvSpPr>
            <p:cNvPr id="23" name="Text Box 13"/>
            <p:cNvSpPr txBox="1">
              <a:spLocks noChangeArrowheads="1"/>
            </p:cNvSpPr>
            <p:nvPr/>
          </p:nvSpPr>
          <p:spPr bwMode="gray">
            <a:xfrm>
              <a:off x="171" y="1728"/>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B1</a:t>
              </a:r>
            </a:p>
          </p:txBody>
        </p:sp>
      </p:grpSp>
      <p:sp>
        <p:nvSpPr>
          <p:cNvPr id="35" name="TextBox 34"/>
          <p:cNvSpPr txBox="1"/>
          <p:nvPr/>
        </p:nvSpPr>
        <p:spPr>
          <a:xfrm>
            <a:off x="991544" y="2917123"/>
            <a:ext cx="886813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Xác định đoạn văn cần định dạng bằng 1 trong các cách sau:</a:t>
            </a:r>
          </a:p>
        </p:txBody>
      </p:sp>
      <p:sp>
        <p:nvSpPr>
          <p:cNvPr id="36" name="TextBox 35"/>
          <p:cNvSpPr txBox="1"/>
          <p:nvPr/>
        </p:nvSpPr>
        <p:spPr>
          <a:xfrm>
            <a:off x="1724966" y="3647655"/>
            <a:ext cx="778610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1: Đặt con trỏ văn bản vào trong đoạn văn bản</a:t>
            </a:r>
          </a:p>
        </p:txBody>
      </p:sp>
      <p:sp>
        <p:nvSpPr>
          <p:cNvPr id="37" name="TextBox 36"/>
          <p:cNvSpPr txBox="1"/>
          <p:nvPr/>
        </p:nvSpPr>
        <p:spPr>
          <a:xfrm>
            <a:off x="1740880" y="4695691"/>
            <a:ext cx="4527201"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3: Chọn toàn bộ văn bản</a:t>
            </a:r>
          </a:p>
        </p:txBody>
      </p:sp>
      <p:sp>
        <p:nvSpPr>
          <p:cNvPr id="38" name="TextBox 37"/>
          <p:cNvSpPr txBox="1"/>
          <p:nvPr/>
        </p:nvSpPr>
        <p:spPr>
          <a:xfrm>
            <a:off x="1742241" y="4172471"/>
            <a:ext cx="4806124"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2: Chọn một phần văn bản</a:t>
            </a:r>
          </a:p>
        </p:txBody>
      </p:sp>
      <p:sp>
        <p:nvSpPr>
          <p:cNvPr id="24" name="Oval 23"/>
          <p:cNvSpPr/>
          <p:nvPr/>
        </p:nvSpPr>
        <p:spPr>
          <a:xfrm>
            <a:off x="9240403" y="1820500"/>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B.1</a:t>
            </a:r>
          </a:p>
        </p:txBody>
      </p:sp>
      <p:sp>
        <p:nvSpPr>
          <p:cNvPr id="6" name="Smiley Face 5">
            <a:hlinkClick r:id="rId2" action="ppaction://hlinksldjump"/>
          </p:cNvPr>
          <p:cNvSpPr/>
          <p:nvPr/>
        </p:nvSpPr>
        <p:spPr>
          <a:xfrm>
            <a:off x="9442046" y="3801446"/>
            <a:ext cx="337624" cy="33039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hlinkClick r:id="rId3" action="ppaction://hlinksldjump"/>
          </p:cNvPr>
          <p:cNvSpPr/>
          <p:nvPr/>
        </p:nvSpPr>
        <p:spPr>
          <a:xfrm>
            <a:off x="6626870" y="4330880"/>
            <a:ext cx="337624" cy="33039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hlinkClick r:id="rId4" action="ppaction://hlinksldjump"/>
          </p:cNvPr>
          <p:cNvSpPr/>
          <p:nvPr/>
        </p:nvSpPr>
        <p:spPr>
          <a:xfrm>
            <a:off x="6379553" y="4806282"/>
            <a:ext cx="337624" cy="33039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1468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6" grpId="0" animBg="1"/>
      <p:bldP spid="22"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Bài 16. ĐỊNH DẠNG VĂN BẢN</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79424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8"/>
          <p:cNvSpPr>
            <a:spLocks noGrp="1"/>
          </p:cNvSpPr>
          <p:nvPr>
            <p:ph type="ftr" sz="quarter" idx="11"/>
          </p:nvPr>
        </p:nvSpPr>
        <p:spPr/>
        <p:txBody>
          <a:bodyPr/>
          <a:lstStyle/>
          <a:p>
            <a:r>
              <a:rPr lang="en-US" smtClean="0"/>
              <a:t>GVTB: C. LÊ XUÂN  MAI</a:t>
            </a:r>
            <a:endParaRPr lang="en-US"/>
          </a:p>
        </p:txBody>
      </p:sp>
      <p:sp>
        <p:nvSpPr>
          <p:cNvPr id="10" name="Slide Number Placeholder 9"/>
          <p:cNvSpPr>
            <a:spLocks noGrp="1"/>
          </p:cNvSpPr>
          <p:nvPr>
            <p:ph type="sldNum" sz="quarter" idx="12"/>
          </p:nvPr>
        </p:nvSpPr>
        <p:spPr/>
        <p:txBody>
          <a:bodyPr/>
          <a:lstStyle/>
          <a:p>
            <a:fld id="{203899CD-D5DC-4B73-9F21-2920E822B0BF}" type="slidenum">
              <a:rPr lang="en-US" smtClean="0"/>
              <a:t>5</a:t>
            </a:fld>
            <a:endParaRPr lang="en-US"/>
          </a:p>
        </p:txBody>
      </p:sp>
    </p:spTree>
    <p:extLst>
      <p:ext uri="{BB962C8B-B14F-4D97-AF65-F5344CB8AC3E}">
        <p14:creationId xmlns:p14="http://schemas.microsoft.com/office/powerpoint/2010/main" val="32229767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5">
                                            <p:graphicEl>
                                              <a:dgm id="{1C6CFF52-E0D5-4399-A663-438D455C5008}"/>
                                            </p:graphicEl>
                                          </p:spTgt>
                                        </p:tgtEl>
                                        <p:attrNameLst>
                                          <p:attrName>style.visibility</p:attrName>
                                        </p:attrNameLst>
                                      </p:cBhvr>
                                      <p:to>
                                        <p:strVal val="visible"/>
                                      </p:to>
                                    </p:set>
                                    <p:animEffect transition="in" filter="diamond(out)">
                                      <p:cBhvr>
                                        <p:cTn id="7" dur="500"/>
                                        <p:tgtEl>
                                          <p:spTgt spid="5">
                                            <p:graphicEl>
                                              <a:dgm id="{1C6CFF52-E0D5-4399-A663-438D455C500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5">
                                            <p:graphicEl>
                                              <a:dgm id="{03742C98-B293-484B-BF57-C56599EC825F}"/>
                                            </p:graphicEl>
                                          </p:spTgt>
                                        </p:tgtEl>
                                        <p:attrNameLst>
                                          <p:attrName>style.visibility</p:attrName>
                                        </p:attrNameLst>
                                      </p:cBhvr>
                                      <p:to>
                                        <p:strVal val="visible"/>
                                      </p:to>
                                    </p:set>
                                    <p:animEffect transition="in" filter="diamond(out)">
                                      <p:cBhvr>
                                        <p:cTn id="12" dur="500"/>
                                        <p:tgtEl>
                                          <p:spTgt spid="5">
                                            <p:graphicEl>
                                              <a:dgm id="{03742C98-B293-484B-BF57-C56599EC825F}"/>
                                            </p:graphicEl>
                                          </p:spTgt>
                                        </p:tgtEl>
                                      </p:cBhvr>
                                    </p:animEffect>
                                  </p:childTnLst>
                                </p:cTn>
                              </p:par>
                              <p:par>
                                <p:cTn id="13" presetID="8" presetClass="entr" presetSubtype="32" fill="hold" grpId="0" nodeType="withEffect">
                                  <p:stCondLst>
                                    <p:cond delay="0"/>
                                  </p:stCondLst>
                                  <p:childTnLst>
                                    <p:set>
                                      <p:cBhvr>
                                        <p:cTn id="14" dur="1" fill="hold">
                                          <p:stCondLst>
                                            <p:cond delay="0"/>
                                          </p:stCondLst>
                                        </p:cTn>
                                        <p:tgtEl>
                                          <p:spTgt spid="5">
                                            <p:graphicEl>
                                              <a:dgm id="{6C7C23A1-7F69-4841-85DD-EC2CD82ABBB6}"/>
                                            </p:graphicEl>
                                          </p:spTgt>
                                        </p:tgtEl>
                                        <p:attrNameLst>
                                          <p:attrName>style.visibility</p:attrName>
                                        </p:attrNameLst>
                                      </p:cBhvr>
                                      <p:to>
                                        <p:strVal val="visible"/>
                                      </p:to>
                                    </p:set>
                                    <p:animEffect transition="in" filter="diamond(out)">
                                      <p:cBhvr>
                                        <p:cTn id="15" dur="500"/>
                                        <p:tgtEl>
                                          <p:spTgt spid="5">
                                            <p:graphicEl>
                                              <a:dgm id="{6C7C23A1-7F69-4841-85DD-EC2CD82ABBB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grpId="0" nodeType="clickEffect">
                                  <p:stCondLst>
                                    <p:cond delay="0"/>
                                  </p:stCondLst>
                                  <p:childTnLst>
                                    <p:set>
                                      <p:cBhvr>
                                        <p:cTn id="19" dur="1" fill="hold">
                                          <p:stCondLst>
                                            <p:cond delay="0"/>
                                          </p:stCondLst>
                                        </p:cTn>
                                        <p:tgtEl>
                                          <p:spTgt spid="5">
                                            <p:graphicEl>
                                              <a:dgm id="{032B8E9B-B333-44CC-8556-49C7B27CDF01}"/>
                                            </p:graphicEl>
                                          </p:spTgt>
                                        </p:tgtEl>
                                        <p:attrNameLst>
                                          <p:attrName>style.visibility</p:attrName>
                                        </p:attrNameLst>
                                      </p:cBhvr>
                                      <p:to>
                                        <p:strVal val="visible"/>
                                      </p:to>
                                    </p:set>
                                    <p:animEffect transition="in" filter="diamond(out)">
                                      <p:cBhvr>
                                        <p:cTn id="20" dur="500"/>
                                        <p:tgtEl>
                                          <p:spTgt spid="5">
                                            <p:graphicEl>
                                              <a:dgm id="{032B8E9B-B333-44CC-8556-49C7B27CDF01}"/>
                                            </p:graphicEl>
                                          </p:spTgt>
                                        </p:tgtEl>
                                      </p:cBhvr>
                                    </p:animEffect>
                                  </p:childTnLst>
                                </p:cTn>
                              </p:par>
                              <p:par>
                                <p:cTn id="21" presetID="8" presetClass="entr" presetSubtype="32" fill="hold" grpId="0" nodeType="withEffect">
                                  <p:stCondLst>
                                    <p:cond delay="0"/>
                                  </p:stCondLst>
                                  <p:childTnLst>
                                    <p:set>
                                      <p:cBhvr>
                                        <p:cTn id="22" dur="1" fill="hold">
                                          <p:stCondLst>
                                            <p:cond delay="0"/>
                                          </p:stCondLst>
                                        </p:cTn>
                                        <p:tgtEl>
                                          <p:spTgt spid="5">
                                            <p:graphicEl>
                                              <a:dgm id="{6329D426-F714-459D-96BF-17F7D7113686}"/>
                                            </p:graphicEl>
                                          </p:spTgt>
                                        </p:tgtEl>
                                        <p:attrNameLst>
                                          <p:attrName>style.visibility</p:attrName>
                                        </p:attrNameLst>
                                      </p:cBhvr>
                                      <p:to>
                                        <p:strVal val="visible"/>
                                      </p:to>
                                    </p:set>
                                    <p:animEffect transition="in" filter="diamond(out)">
                                      <p:cBhvr>
                                        <p:cTn id="23" dur="500"/>
                                        <p:tgtEl>
                                          <p:spTgt spid="5">
                                            <p:graphicEl>
                                              <a:dgm id="{6329D426-F714-459D-96BF-17F7D711368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grpId="0" nodeType="clickEffect">
                                  <p:stCondLst>
                                    <p:cond delay="0"/>
                                  </p:stCondLst>
                                  <p:childTnLst>
                                    <p:set>
                                      <p:cBhvr>
                                        <p:cTn id="27" dur="1" fill="hold">
                                          <p:stCondLst>
                                            <p:cond delay="0"/>
                                          </p:stCondLst>
                                        </p:cTn>
                                        <p:tgtEl>
                                          <p:spTgt spid="5">
                                            <p:graphicEl>
                                              <a:dgm id="{B1A02858-FE8E-4242-B384-30D1E7C08536}"/>
                                            </p:graphicEl>
                                          </p:spTgt>
                                        </p:tgtEl>
                                        <p:attrNameLst>
                                          <p:attrName>style.visibility</p:attrName>
                                        </p:attrNameLst>
                                      </p:cBhvr>
                                      <p:to>
                                        <p:strVal val="visible"/>
                                      </p:to>
                                    </p:set>
                                    <p:animEffect transition="in" filter="diamond(out)">
                                      <p:cBhvr>
                                        <p:cTn id="28" dur="500"/>
                                        <p:tgtEl>
                                          <p:spTgt spid="5">
                                            <p:graphicEl>
                                              <a:dgm id="{B1A02858-FE8E-4242-B384-30D1E7C08536}"/>
                                            </p:graphicEl>
                                          </p:spTgt>
                                        </p:tgtEl>
                                      </p:cBhvr>
                                    </p:animEffect>
                                  </p:childTnLst>
                                </p:cTn>
                              </p:par>
                              <p:par>
                                <p:cTn id="29" presetID="8" presetClass="entr" presetSubtype="32" fill="hold" grpId="0" nodeType="withEffect">
                                  <p:stCondLst>
                                    <p:cond delay="0"/>
                                  </p:stCondLst>
                                  <p:childTnLst>
                                    <p:set>
                                      <p:cBhvr>
                                        <p:cTn id="30" dur="1" fill="hold">
                                          <p:stCondLst>
                                            <p:cond delay="0"/>
                                          </p:stCondLst>
                                        </p:cTn>
                                        <p:tgtEl>
                                          <p:spTgt spid="5">
                                            <p:graphicEl>
                                              <a:dgm id="{1CAEE6ED-BC2E-49C6-8456-7187052260C2}"/>
                                            </p:graphicEl>
                                          </p:spTgt>
                                        </p:tgtEl>
                                        <p:attrNameLst>
                                          <p:attrName>style.visibility</p:attrName>
                                        </p:attrNameLst>
                                      </p:cBhvr>
                                      <p:to>
                                        <p:strVal val="visible"/>
                                      </p:to>
                                    </p:set>
                                    <p:animEffect transition="in" filter="diamond(out)">
                                      <p:cBhvr>
                                        <p:cTn id="31" dur="500"/>
                                        <p:tgtEl>
                                          <p:spTgt spid="5">
                                            <p:graphicEl>
                                              <a:dgm id="{1CAEE6ED-BC2E-49C6-8456-7187052260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50</a:t>
            </a:fld>
            <a:endParaRPr lang="en-US"/>
          </a:p>
        </p:txBody>
      </p:sp>
      <p:sp>
        <p:nvSpPr>
          <p:cNvPr id="4" name="TextBox 3"/>
          <p:cNvSpPr txBox="1"/>
          <p:nvPr/>
        </p:nvSpPr>
        <p:spPr>
          <a:xfrm>
            <a:off x="1781220" y="386075"/>
            <a:ext cx="6955750"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Chọn đoạn văn bản cần định dạng</a:t>
            </a:r>
          </a:p>
        </p:txBody>
      </p:sp>
      <p:pic>
        <p:nvPicPr>
          <p:cNvPr id="5" name="Picture 4"/>
          <p:cNvPicPr>
            <a:picLocks noChangeAspect="1"/>
          </p:cNvPicPr>
          <p:nvPr/>
        </p:nvPicPr>
        <p:blipFill rotWithShape="1">
          <a:blip r:embed="rId2"/>
          <a:srcRect t="1" b="69354"/>
          <a:stretch/>
        </p:blipFill>
        <p:spPr>
          <a:xfrm>
            <a:off x="658906" y="2380129"/>
            <a:ext cx="10814260" cy="2393577"/>
          </a:xfrm>
          <a:prstGeom prst="rect">
            <a:avLst/>
          </a:prstGeom>
        </p:spPr>
      </p:pic>
      <p:sp>
        <p:nvSpPr>
          <p:cNvPr id="6" name="Explosion 2 5">
            <a:hlinkClick r:id="rId3" action="ppaction://hlinksldjump"/>
          </p:cNvPr>
          <p:cNvSpPr/>
          <p:nvPr/>
        </p:nvSpPr>
        <p:spPr>
          <a:xfrm>
            <a:off x="9139946" y="666389"/>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1</a:t>
            </a:r>
          </a:p>
        </p:txBody>
      </p:sp>
      <p:sp>
        <p:nvSpPr>
          <p:cNvPr id="7" name="Oval 6"/>
          <p:cNvSpPr/>
          <p:nvPr/>
        </p:nvSpPr>
        <p:spPr>
          <a:xfrm>
            <a:off x="658906" y="3200399"/>
            <a:ext cx="1748118" cy="753035"/>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25282" y="1199061"/>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B.1</a:t>
            </a:r>
          </a:p>
        </p:txBody>
      </p:sp>
    </p:spTree>
    <p:extLst>
      <p:ext uri="{BB962C8B-B14F-4D97-AF65-F5344CB8AC3E}">
        <p14:creationId xmlns:p14="http://schemas.microsoft.com/office/powerpoint/2010/main" val="1874402490"/>
      </p:ext>
    </p:extLst>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51</a:t>
            </a:fld>
            <a:endParaRPr lang="en-US"/>
          </a:p>
        </p:txBody>
      </p:sp>
      <p:pic>
        <p:nvPicPr>
          <p:cNvPr id="4" name="Picture 3"/>
          <p:cNvPicPr>
            <a:picLocks noChangeAspect="1"/>
          </p:cNvPicPr>
          <p:nvPr/>
        </p:nvPicPr>
        <p:blipFill>
          <a:blip r:embed="rId2"/>
          <a:stretch>
            <a:fillRect/>
          </a:stretch>
        </p:blipFill>
        <p:spPr>
          <a:xfrm>
            <a:off x="676296" y="2297766"/>
            <a:ext cx="10796870" cy="2193551"/>
          </a:xfrm>
          <a:prstGeom prst="rect">
            <a:avLst/>
          </a:prstGeom>
        </p:spPr>
      </p:pic>
      <p:sp>
        <p:nvSpPr>
          <p:cNvPr id="5" name="Oval 4"/>
          <p:cNvSpPr/>
          <p:nvPr/>
        </p:nvSpPr>
        <p:spPr>
          <a:xfrm>
            <a:off x="1317812" y="3186953"/>
            <a:ext cx="2111188" cy="726141"/>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a:hlinkClick r:id="rId3" action="ppaction://hlinksldjump"/>
          </p:cNvPr>
          <p:cNvSpPr/>
          <p:nvPr/>
        </p:nvSpPr>
        <p:spPr>
          <a:xfrm>
            <a:off x="9139946" y="666389"/>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2</a:t>
            </a:r>
          </a:p>
        </p:txBody>
      </p:sp>
      <p:sp>
        <p:nvSpPr>
          <p:cNvPr id="7" name="TextBox 6"/>
          <p:cNvSpPr txBox="1"/>
          <p:nvPr/>
        </p:nvSpPr>
        <p:spPr>
          <a:xfrm>
            <a:off x="1781220" y="386075"/>
            <a:ext cx="6955750"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Chọn đoạn văn bản cần định dạng</a:t>
            </a:r>
          </a:p>
        </p:txBody>
      </p:sp>
      <p:sp>
        <p:nvSpPr>
          <p:cNvPr id="8" name="Oval 7"/>
          <p:cNvSpPr/>
          <p:nvPr/>
        </p:nvSpPr>
        <p:spPr>
          <a:xfrm>
            <a:off x="4191216" y="1223434"/>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B.1</a:t>
            </a:r>
          </a:p>
        </p:txBody>
      </p:sp>
    </p:spTree>
    <p:extLst>
      <p:ext uri="{BB962C8B-B14F-4D97-AF65-F5344CB8AC3E}">
        <p14:creationId xmlns:p14="http://schemas.microsoft.com/office/powerpoint/2010/main" val="1750227333"/>
      </p:ext>
    </p:extLst>
  </p:cSld>
  <p:clrMapOvr>
    <a:masterClrMapping/>
  </p:clrMapOvr>
  <p:transition spd="slow">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52</a:t>
            </a:fld>
            <a:endParaRPr lang="en-US"/>
          </a:p>
        </p:txBody>
      </p:sp>
      <p:pic>
        <p:nvPicPr>
          <p:cNvPr id="4" name="Picture 3"/>
          <p:cNvPicPr>
            <a:picLocks noChangeAspect="1"/>
          </p:cNvPicPr>
          <p:nvPr/>
        </p:nvPicPr>
        <p:blipFill>
          <a:blip r:embed="rId2"/>
          <a:stretch>
            <a:fillRect/>
          </a:stretch>
        </p:blipFill>
        <p:spPr>
          <a:xfrm>
            <a:off x="1436875" y="2030506"/>
            <a:ext cx="8790100" cy="4253274"/>
          </a:xfrm>
          <a:prstGeom prst="rect">
            <a:avLst/>
          </a:prstGeom>
        </p:spPr>
      </p:pic>
      <p:sp>
        <p:nvSpPr>
          <p:cNvPr id="5" name="Explosion 2 4">
            <a:hlinkClick r:id="rId3" action="ppaction://hlinksldjump"/>
          </p:cNvPr>
          <p:cNvSpPr/>
          <p:nvPr/>
        </p:nvSpPr>
        <p:spPr>
          <a:xfrm>
            <a:off x="9139946" y="666389"/>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3</a:t>
            </a:r>
          </a:p>
        </p:txBody>
      </p:sp>
      <p:sp>
        <p:nvSpPr>
          <p:cNvPr id="6" name="TextBox 5"/>
          <p:cNvSpPr txBox="1"/>
          <p:nvPr/>
        </p:nvSpPr>
        <p:spPr>
          <a:xfrm>
            <a:off x="1781220" y="386075"/>
            <a:ext cx="6955750"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Chọn đoạn văn bản cần định dạng</a:t>
            </a:r>
          </a:p>
        </p:txBody>
      </p:sp>
      <p:sp>
        <p:nvSpPr>
          <p:cNvPr id="7" name="Rectangle 6"/>
          <p:cNvSpPr/>
          <p:nvPr/>
        </p:nvSpPr>
        <p:spPr>
          <a:xfrm>
            <a:off x="1277471" y="2528046"/>
            <a:ext cx="9426388" cy="1008529"/>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45663" y="1032406"/>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B.1</a:t>
            </a:r>
          </a:p>
        </p:txBody>
      </p:sp>
    </p:spTree>
    <p:extLst>
      <p:ext uri="{BB962C8B-B14F-4D97-AF65-F5344CB8AC3E}">
        <p14:creationId xmlns:p14="http://schemas.microsoft.com/office/powerpoint/2010/main" val="1754889183"/>
      </p:ext>
    </p:extLst>
  </p:cSld>
  <p:clrMapOvr>
    <a:masterClrMapping/>
  </p:clrMapOvr>
  <p:transition spd="slow">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00772" y="2901844"/>
            <a:ext cx="9878326" cy="1899678"/>
          </a:xfrm>
          <a:prstGeom prst="rect">
            <a:avLst/>
          </a:prstGeom>
        </p:spPr>
      </p:pic>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53</a:t>
            </a:fld>
            <a:endParaRPr lang="en-US"/>
          </a:p>
        </p:txBody>
      </p:sp>
      <p:sp>
        <p:nvSpPr>
          <p:cNvPr id="60" name="Oval 59"/>
          <p:cNvSpPr/>
          <p:nvPr/>
        </p:nvSpPr>
        <p:spPr>
          <a:xfrm>
            <a:off x="1741754" y="2598685"/>
            <a:ext cx="1343025" cy="1014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038602" y="1584273"/>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3" name="Explosion 2 2"/>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1.1</a:t>
            </a:r>
          </a:p>
        </p:txBody>
      </p:sp>
      <p:sp>
        <p:nvSpPr>
          <p:cNvPr id="6" name="Rectangle 5"/>
          <p:cNvSpPr/>
          <p:nvPr/>
        </p:nvSpPr>
        <p:spPr>
          <a:xfrm>
            <a:off x="7315200" y="3227294"/>
            <a:ext cx="3711388" cy="1574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60" idx="5"/>
          </p:cNvCxnSpPr>
          <p:nvPr/>
        </p:nvCxnSpPr>
        <p:spPr>
          <a:xfrm>
            <a:off x="2888096" y="3464540"/>
            <a:ext cx="4427104" cy="5498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337533"/>
      </p:ext>
    </p:extLst>
  </p:cSld>
  <p:clrMapOvr>
    <a:masterClrMapping/>
  </p:clrMapOvr>
  <p:transition spd="slow">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54373" y="2876268"/>
            <a:ext cx="10283254" cy="2073648"/>
          </a:xfrm>
          <a:prstGeom prst="rect">
            <a:avLst/>
          </a:prstGeom>
        </p:spPr>
      </p:pic>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54</a:t>
            </a:fld>
            <a:endParaRPr lang="en-US"/>
          </a:p>
        </p:txBody>
      </p:sp>
      <p:sp>
        <p:nvSpPr>
          <p:cNvPr id="60" name="Oval 59"/>
          <p:cNvSpPr/>
          <p:nvPr/>
        </p:nvSpPr>
        <p:spPr>
          <a:xfrm>
            <a:off x="5216114" y="2635006"/>
            <a:ext cx="2125980" cy="8013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038602" y="1584273"/>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3" name="Explosion 2 2"/>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1.2</a:t>
            </a:r>
          </a:p>
        </p:txBody>
      </p:sp>
      <p:sp>
        <p:nvSpPr>
          <p:cNvPr id="6" name="Rectangle 5"/>
          <p:cNvSpPr/>
          <p:nvPr/>
        </p:nvSpPr>
        <p:spPr>
          <a:xfrm>
            <a:off x="6494931" y="3376529"/>
            <a:ext cx="4666557" cy="1574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871553"/>
      </p:ext>
    </p:extLst>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00772" y="2901844"/>
            <a:ext cx="9878326" cy="1899678"/>
          </a:xfrm>
          <a:prstGeom prst="rect">
            <a:avLst/>
          </a:prstGeom>
        </p:spPr>
      </p:pic>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19" name="Oval 18"/>
          <p:cNvSpPr/>
          <p:nvPr/>
        </p:nvSpPr>
        <p:spPr>
          <a:xfrm>
            <a:off x="1702736" y="2699568"/>
            <a:ext cx="1343025" cy="1014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875076" y="1736738"/>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41" name="Oval 40"/>
          <p:cNvSpPr/>
          <p:nvPr/>
        </p:nvSpPr>
        <p:spPr>
          <a:xfrm>
            <a:off x="10070876" y="4275206"/>
            <a:ext cx="1090613" cy="6770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19" idx="5"/>
          </p:cNvCxnSpPr>
          <p:nvPr/>
        </p:nvCxnSpPr>
        <p:spPr>
          <a:xfrm>
            <a:off x="2849078" y="3565423"/>
            <a:ext cx="7330346" cy="9393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55</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2.2</a:t>
            </a:r>
          </a:p>
        </p:txBody>
      </p:sp>
    </p:spTree>
    <p:extLst>
      <p:ext uri="{BB962C8B-B14F-4D97-AF65-F5344CB8AC3E}">
        <p14:creationId xmlns:p14="http://schemas.microsoft.com/office/powerpoint/2010/main" val="1435551533"/>
      </p:ext>
    </p:extLst>
  </p:cSld>
  <p:clrMapOvr>
    <a:masterClrMapping/>
  </p:clrMapOvr>
  <p:transition spd="slow">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954373" y="2876268"/>
            <a:ext cx="10283254" cy="2073648"/>
          </a:xfrm>
          <a:prstGeom prst="rect">
            <a:avLst/>
          </a:prstGeom>
        </p:spPr>
      </p:pic>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19" name="Oval 18"/>
          <p:cNvSpPr/>
          <p:nvPr/>
        </p:nvSpPr>
        <p:spPr>
          <a:xfrm>
            <a:off x="5281222" y="2670344"/>
            <a:ext cx="2047427" cy="8258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875076" y="1736738"/>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41" name="Oval 40"/>
          <p:cNvSpPr/>
          <p:nvPr/>
        </p:nvSpPr>
        <p:spPr>
          <a:xfrm>
            <a:off x="10235157" y="4435200"/>
            <a:ext cx="1090613" cy="6770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19" idx="5"/>
            <a:endCxn id="41" idx="2"/>
          </p:cNvCxnSpPr>
          <p:nvPr/>
        </p:nvCxnSpPr>
        <p:spPr>
          <a:xfrm>
            <a:off x="7028810" y="3375288"/>
            <a:ext cx="3206347" cy="13984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56</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2.2</a:t>
            </a:r>
          </a:p>
        </p:txBody>
      </p:sp>
    </p:spTree>
    <p:extLst>
      <p:ext uri="{BB962C8B-B14F-4D97-AF65-F5344CB8AC3E}">
        <p14:creationId xmlns:p14="http://schemas.microsoft.com/office/powerpoint/2010/main" val="3691341008"/>
      </p:ext>
    </p:extLst>
  </p:cSld>
  <p:clrMapOvr>
    <a:masterClrMapping/>
  </p:clrMapOvr>
  <p:transition spd="slow">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2. ĐỊNH DẠNG ĐOẠN VĂN BẢN</a:t>
            </a:r>
            <a:endParaRPr lang="en-US">
              <a:solidFill>
                <a:srgbClr val="FF0000"/>
              </a:solidFill>
            </a:endParaRPr>
          </a:p>
        </p:txBody>
      </p:sp>
      <p:sp>
        <p:nvSpPr>
          <p:cNvPr id="20" name="Oval 19"/>
          <p:cNvSpPr/>
          <p:nvPr/>
        </p:nvSpPr>
        <p:spPr>
          <a:xfrm>
            <a:off x="4257083" y="1952340"/>
            <a:ext cx="1433815" cy="1014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57</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3</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17452" y="5143945"/>
            <a:ext cx="10636348" cy="1139835"/>
          </a:xfrm>
          <a:prstGeom prst="rect">
            <a:avLst/>
          </a:prstGeom>
        </p:spPr>
      </p:pic>
      <p:pic>
        <p:nvPicPr>
          <p:cNvPr id="7" name="Picture 6"/>
          <p:cNvPicPr>
            <a:picLocks noChangeAspect="1"/>
          </p:cNvPicPr>
          <p:nvPr/>
        </p:nvPicPr>
        <p:blipFill>
          <a:blip r:embed="rId5"/>
          <a:stretch>
            <a:fillRect/>
          </a:stretch>
        </p:blipFill>
        <p:spPr>
          <a:xfrm>
            <a:off x="717451" y="3066478"/>
            <a:ext cx="10636349" cy="1712342"/>
          </a:xfrm>
          <a:prstGeom prst="rect">
            <a:avLst/>
          </a:prstGeom>
        </p:spPr>
      </p:pic>
      <p:sp>
        <p:nvSpPr>
          <p:cNvPr id="11" name="Oval 10"/>
          <p:cNvSpPr/>
          <p:nvPr/>
        </p:nvSpPr>
        <p:spPr>
          <a:xfrm>
            <a:off x="10249509" y="2886809"/>
            <a:ext cx="1223659" cy="7726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44024" y="3469341"/>
            <a:ext cx="1062318" cy="3967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11" idx="2"/>
          </p:cNvCxnSpPr>
          <p:nvPr/>
        </p:nvCxnSpPr>
        <p:spPr>
          <a:xfrm flipH="1">
            <a:off x="4906344" y="3273110"/>
            <a:ext cx="5343165" cy="3863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6024282" y="4625788"/>
            <a:ext cx="484094" cy="7395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651285"/>
      </p:ext>
    </p:extLst>
  </p:cSld>
  <p:clrMapOvr>
    <a:masterClrMapping/>
  </p:clrMapOvr>
  <p:transition spd="slow">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2</a:t>
            </a:r>
            <a:r>
              <a:rPr lang="en-US" smtClean="0">
                <a:solidFill>
                  <a:srgbClr val="FF0000"/>
                </a:solidFill>
              </a:rPr>
              <a:t>. ĐỊNH DẠNG ĐOẠN VĂN BẢN</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6" name="Slide Number Placeholder 5"/>
          <p:cNvSpPr>
            <a:spLocks noGrp="1"/>
          </p:cNvSpPr>
          <p:nvPr>
            <p:ph type="sldNum" sz="quarter" idx="12"/>
          </p:nvPr>
        </p:nvSpPr>
        <p:spPr/>
        <p:txBody>
          <a:bodyPr/>
          <a:lstStyle/>
          <a:p>
            <a:fld id="{203899CD-D5DC-4B73-9F21-2920E822B0BF}" type="slidenum">
              <a:rPr lang="en-US" smtClean="0"/>
              <a:t>58</a:t>
            </a:fld>
            <a:endParaRPr lang="en-US"/>
          </a:p>
        </p:txBody>
      </p:sp>
      <p:sp>
        <p:nvSpPr>
          <p:cNvPr id="30" name="Explosion 2 29"/>
          <p:cNvSpPr/>
          <p:nvPr/>
        </p:nvSpPr>
        <p:spPr>
          <a:xfrm>
            <a:off x="8723087" y="1117602"/>
            <a:ext cx="2438400" cy="166948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Cách 4</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0719" y="3671049"/>
            <a:ext cx="10861592" cy="2285998"/>
          </a:xfrm>
          <a:prstGeom prst="rect">
            <a:avLst/>
          </a:prstGeom>
        </p:spPr>
      </p:pic>
      <p:sp>
        <p:nvSpPr>
          <p:cNvPr id="8" name="Oval 7"/>
          <p:cNvSpPr/>
          <p:nvPr/>
        </p:nvSpPr>
        <p:spPr>
          <a:xfrm>
            <a:off x="1028700" y="3550025"/>
            <a:ext cx="661988" cy="7640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773919" y="5370883"/>
            <a:ext cx="699247" cy="6613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5"/>
            <a:endCxn id="9" idx="2"/>
          </p:cNvCxnSpPr>
          <p:nvPr/>
        </p:nvCxnSpPr>
        <p:spPr>
          <a:xfrm>
            <a:off x="1593744" y="4202175"/>
            <a:ext cx="9180177" cy="14993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038602" y="1630737"/>
            <a:ext cx="1433815" cy="1014412"/>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B.2</a:t>
            </a:r>
          </a:p>
        </p:txBody>
      </p:sp>
    </p:spTree>
    <p:extLst>
      <p:ext uri="{BB962C8B-B14F-4D97-AF65-F5344CB8AC3E}">
        <p14:creationId xmlns:p14="http://schemas.microsoft.com/office/powerpoint/2010/main" val="2743906063"/>
      </p:ext>
    </p:extLst>
  </p:cSld>
  <p:clrMapOvr>
    <a:masterClrMapping/>
  </p:clrMapOvr>
  <p:transition spd="slow">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VŨ ĐIỆU RỬA TAY - GHEN CÔ VY - Full Ver. by Quang Đă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79975"/>
            <a:ext cx="12092706" cy="6729745"/>
          </a:xfrm>
        </p:spPr>
      </p:pic>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59</a:t>
            </a:fld>
            <a:endParaRPr lang="en-US"/>
          </a:p>
        </p:txBody>
      </p:sp>
    </p:spTree>
    <p:extLst>
      <p:ext uri="{BB962C8B-B14F-4D97-AF65-F5344CB8AC3E}">
        <p14:creationId xmlns:p14="http://schemas.microsoft.com/office/powerpoint/2010/main" val="1539983734"/>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p:txBody>
          <a:bodyPr/>
          <a:lstStyle/>
          <a:p>
            <a:r>
              <a:rPr lang="en-US" sz="4000" b="1"/>
              <a:t>Các thuộc tính định dạng kí tự cơ bản:</a:t>
            </a:r>
          </a:p>
          <a:p>
            <a:pPr lvl="1"/>
            <a:r>
              <a:rPr lang="en-US" sz="3300"/>
              <a:t> Phông chữ (Font)</a:t>
            </a:r>
          </a:p>
          <a:p>
            <a:pPr lvl="1"/>
            <a:r>
              <a:rPr lang="en-US" sz="3300"/>
              <a:t> Kiểu chữ (Style)</a:t>
            </a:r>
          </a:p>
          <a:p>
            <a:pPr lvl="1"/>
            <a:r>
              <a:rPr lang="en-US" sz="3300"/>
              <a:t> Cỡ chữ (Size)</a:t>
            </a:r>
          </a:p>
          <a:p>
            <a:pPr lvl="1"/>
            <a:r>
              <a:rPr lang="en-US" sz="3300"/>
              <a:t> Màu sắc (Color)</a:t>
            </a:r>
          </a:p>
          <a:p>
            <a:pPr lvl="1"/>
            <a:r>
              <a:rPr lang="en-US" sz="3300"/>
              <a:t> Các thuộc tính khác</a:t>
            </a:r>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6</a:t>
            </a:fld>
            <a:endParaRPr lang="en-US"/>
          </a:p>
        </p:txBody>
      </p:sp>
    </p:spTree>
    <p:extLst>
      <p:ext uri="{BB962C8B-B14F-4D97-AF65-F5344CB8AC3E}">
        <p14:creationId xmlns:p14="http://schemas.microsoft.com/office/powerpoint/2010/main" val="33502967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3</a:t>
            </a:r>
            <a:r>
              <a:rPr lang="en-US" smtClean="0">
                <a:solidFill>
                  <a:srgbClr val="FF0000"/>
                </a:solidFill>
              </a:rPr>
              <a:t>. ĐỊNH DẠNG TRANG</a:t>
            </a:r>
            <a:endParaRPr lang="en-US">
              <a:solidFill>
                <a:srgbClr val="FF0000"/>
              </a:solidFill>
            </a:endParaRPr>
          </a:p>
        </p:txBody>
      </p:sp>
      <p:sp>
        <p:nvSpPr>
          <p:cNvPr id="3" name="Content Placeholder 2"/>
          <p:cNvSpPr>
            <a:spLocks noGrp="1"/>
          </p:cNvSpPr>
          <p:nvPr>
            <p:ph idx="1"/>
          </p:nvPr>
        </p:nvSpPr>
        <p:spPr>
          <a:xfrm>
            <a:off x="838200" y="1540815"/>
            <a:ext cx="10515600" cy="4351338"/>
          </a:xfrm>
        </p:spPr>
        <p:txBody>
          <a:bodyPr>
            <a:normAutofit/>
          </a:bodyPr>
          <a:lstStyle/>
          <a:p>
            <a:r>
              <a:rPr lang="en-US" sz="4000"/>
              <a:t> </a:t>
            </a:r>
            <a:r>
              <a:rPr lang="en-US" sz="4000" b="1"/>
              <a:t>Các thuộc tính định dạng trang văn bản</a:t>
            </a:r>
          </a:p>
          <a:p>
            <a:pPr lvl="1"/>
            <a:r>
              <a:rPr lang="en-US" sz="3600"/>
              <a:t> </a:t>
            </a:r>
            <a:r>
              <a:rPr lang="en-US" sz="3300"/>
              <a:t>Kích thước các lề trang</a:t>
            </a:r>
          </a:p>
          <a:p>
            <a:pPr lvl="1"/>
            <a:r>
              <a:rPr lang="en-US" sz="3300"/>
              <a:t> Hướng giấy</a:t>
            </a:r>
          </a:p>
          <a:p>
            <a:pPr lvl="1"/>
            <a:r>
              <a:rPr lang="en-US" sz="3300"/>
              <a:t> Một số thuộc tính khác: màu nền, khung viền,…</a:t>
            </a:r>
          </a:p>
          <a:p>
            <a:pPr marL="0" indent="0">
              <a:buNone/>
            </a:pP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60</a:t>
            </a:fld>
            <a:endParaRPr lang="en-US"/>
          </a:p>
        </p:txBody>
      </p:sp>
    </p:spTree>
    <p:extLst>
      <p:ext uri="{BB962C8B-B14F-4D97-AF65-F5344CB8AC3E}">
        <p14:creationId xmlns:p14="http://schemas.microsoft.com/office/powerpoint/2010/main" val="3582658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8339" y="1195666"/>
            <a:ext cx="8315325" cy="5219700"/>
          </a:xfrm>
          <a:prstGeom prst="rect">
            <a:avLst/>
          </a:prstGeom>
        </p:spPr>
      </p:pic>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61</a:t>
            </a:fld>
            <a:endParaRPr lang="en-US"/>
          </a:p>
        </p:txBody>
      </p:sp>
      <p:sp>
        <p:nvSpPr>
          <p:cNvPr id="5" name="TextBox 4"/>
          <p:cNvSpPr txBox="1"/>
          <p:nvPr/>
        </p:nvSpPr>
        <p:spPr>
          <a:xfrm>
            <a:off x="3608235" y="1872375"/>
            <a:ext cx="195758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trái trang</a:t>
            </a:r>
          </a:p>
        </p:txBody>
      </p:sp>
      <p:sp>
        <p:nvSpPr>
          <p:cNvPr id="6" name="TextBox 5"/>
          <p:cNvSpPr txBox="1"/>
          <p:nvPr/>
        </p:nvSpPr>
        <p:spPr>
          <a:xfrm>
            <a:off x="3568159" y="3853187"/>
            <a:ext cx="203773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trên trang</a:t>
            </a:r>
          </a:p>
        </p:txBody>
      </p:sp>
      <p:sp>
        <p:nvSpPr>
          <p:cNvPr id="7" name="TextBox 6"/>
          <p:cNvSpPr txBox="1"/>
          <p:nvPr/>
        </p:nvSpPr>
        <p:spPr>
          <a:xfrm>
            <a:off x="3655768" y="4928517"/>
            <a:ext cx="214193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dưới trang</a:t>
            </a:r>
          </a:p>
        </p:txBody>
      </p:sp>
      <p:sp>
        <p:nvSpPr>
          <p:cNvPr id="8" name="TextBox 7"/>
          <p:cNvSpPr txBox="1"/>
          <p:nvPr/>
        </p:nvSpPr>
        <p:spPr>
          <a:xfrm>
            <a:off x="3561378" y="2952252"/>
            <a:ext cx="209704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phải trang</a:t>
            </a:r>
          </a:p>
        </p:txBody>
      </p:sp>
      <p:pic>
        <p:nvPicPr>
          <p:cNvPr id="11" name="Picture 10"/>
          <p:cNvPicPr>
            <a:picLocks noChangeAspect="1"/>
          </p:cNvPicPr>
          <p:nvPr/>
        </p:nvPicPr>
        <p:blipFill>
          <a:blip r:embed="rId3"/>
          <a:stretch>
            <a:fillRect/>
          </a:stretch>
        </p:blipFill>
        <p:spPr>
          <a:xfrm>
            <a:off x="2969319" y="1956579"/>
            <a:ext cx="609600" cy="409575"/>
          </a:xfrm>
          <a:prstGeom prst="rect">
            <a:avLst/>
          </a:prstGeom>
        </p:spPr>
      </p:pic>
      <p:pic>
        <p:nvPicPr>
          <p:cNvPr id="12" name="Picture 11"/>
          <p:cNvPicPr>
            <a:picLocks noChangeAspect="1"/>
          </p:cNvPicPr>
          <p:nvPr/>
        </p:nvPicPr>
        <p:blipFill>
          <a:blip r:embed="rId4"/>
          <a:stretch>
            <a:fillRect/>
          </a:stretch>
        </p:blipFill>
        <p:spPr>
          <a:xfrm>
            <a:off x="2997894" y="3080512"/>
            <a:ext cx="552450" cy="266700"/>
          </a:xfrm>
          <a:prstGeom prst="rect">
            <a:avLst/>
          </a:prstGeom>
        </p:spPr>
      </p:pic>
      <p:pic>
        <p:nvPicPr>
          <p:cNvPr id="13" name="Picture 12"/>
          <p:cNvPicPr>
            <a:picLocks noChangeAspect="1"/>
          </p:cNvPicPr>
          <p:nvPr/>
        </p:nvPicPr>
        <p:blipFill>
          <a:blip r:embed="rId5"/>
          <a:stretch>
            <a:fillRect/>
          </a:stretch>
        </p:blipFill>
        <p:spPr>
          <a:xfrm>
            <a:off x="2876312" y="3846510"/>
            <a:ext cx="559113" cy="698891"/>
          </a:xfrm>
          <a:prstGeom prst="rect">
            <a:avLst/>
          </a:prstGeom>
        </p:spPr>
      </p:pic>
      <p:pic>
        <p:nvPicPr>
          <p:cNvPr id="14" name="Picture 13"/>
          <p:cNvPicPr>
            <a:picLocks noChangeAspect="1"/>
          </p:cNvPicPr>
          <p:nvPr/>
        </p:nvPicPr>
        <p:blipFill>
          <a:blip r:embed="rId6"/>
          <a:stretch>
            <a:fillRect/>
          </a:stretch>
        </p:blipFill>
        <p:spPr>
          <a:xfrm>
            <a:off x="2912169" y="4827570"/>
            <a:ext cx="571500" cy="676275"/>
          </a:xfrm>
          <a:prstGeom prst="rect">
            <a:avLst/>
          </a:prstGeom>
        </p:spPr>
      </p:pic>
      <p:sp>
        <p:nvSpPr>
          <p:cNvPr id="15" name="Rounded Rectangle 14"/>
          <p:cNvSpPr/>
          <p:nvPr/>
        </p:nvSpPr>
        <p:spPr>
          <a:xfrm>
            <a:off x="2876310" y="1872375"/>
            <a:ext cx="3040396" cy="40174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781220" y="265052"/>
            <a:ext cx="5001690"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Kích thước các lề của trang</a:t>
            </a:r>
          </a:p>
        </p:txBody>
      </p:sp>
    </p:spTree>
    <p:extLst>
      <p:ext uri="{BB962C8B-B14F-4D97-AF65-F5344CB8AC3E}">
        <p14:creationId xmlns:p14="http://schemas.microsoft.com/office/powerpoint/2010/main" val="18834933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62</a:t>
            </a:fld>
            <a:endParaRPr lang="en-US"/>
          </a:p>
        </p:txBody>
      </p:sp>
      <p:pic>
        <p:nvPicPr>
          <p:cNvPr id="4" name="Picture 3"/>
          <p:cNvPicPr>
            <a:picLocks noChangeAspect="1"/>
          </p:cNvPicPr>
          <p:nvPr/>
        </p:nvPicPr>
        <p:blipFill>
          <a:blip r:embed="rId2"/>
          <a:stretch>
            <a:fillRect/>
          </a:stretch>
        </p:blipFill>
        <p:spPr>
          <a:xfrm>
            <a:off x="6877658" y="995577"/>
            <a:ext cx="4385289" cy="5215205"/>
          </a:xfrm>
          <a:prstGeom prst="rect">
            <a:avLst/>
          </a:prstGeom>
        </p:spPr>
      </p:pic>
      <p:sp>
        <p:nvSpPr>
          <p:cNvPr id="5" name="TextBox 4"/>
          <p:cNvSpPr txBox="1"/>
          <p:nvPr/>
        </p:nvSpPr>
        <p:spPr>
          <a:xfrm>
            <a:off x="1435928" y="1656878"/>
            <a:ext cx="3783408"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Hướng giấy nằm ngang</a:t>
            </a:r>
          </a:p>
        </p:txBody>
      </p:sp>
      <p:pic>
        <p:nvPicPr>
          <p:cNvPr id="6" name="Picture 5"/>
          <p:cNvPicPr>
            <a:picLocks noChangeAspect="1"/>
          </p:cNvPicPr>
          <p:nvPr/>
        </p:nvPicPr>
        <p:blipFill>
          <a:blip r:embed="rId3"/>
          <a:stretch>
            <a:fillRect/>
          </a:stretch>
        </p:blipFill>
        <p:spPr>
          <a:xfrm>
            <a:off x="716101" y="2333288"/>
            <a:ext cx="5814732" cy="3877492"/>
          </a:xfrm>
          <a:prstGeom prst="rect">
            <a:avLst/>
          </a:prstGeom>
        </p:spPr>
      </p:pic>
      <p:sp>
        <p:nvSpPr>
          <p:cNvPr id="7" name="TextBox 6"/>
          <p:cNvSpPr txBox="1"/>
          <p:nvPr/>
        </p:nvSpPr>
        <p:spPr>
          <a:xfrm>
            <a:off x="7028374" y="266592"/>
            <a:ext cx="3839513"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Hướng giấy thẳng đứng</a:t>
            </a:r>
          </a:p>
        </p:txBody>
      </p:sp>
    </p:spTree>
    <p:extLst>
      <p:ext uri="{BB962C8B-B14F-4D97-AF65-F5344CB8AC3E}">
        <p14:creationId xmlns:p14="http://schemas.microsoft.com/office/powerpoint/2010/main" val="97237174"/>
      </p:ext>
    </p:extLst>
  </p:cSld>
  <p:clrMapOvr>
    <a:masterClrMapping/>
  </p:clrMapOvr>
  <p:transition spd="slow">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63</a:t>
            </a:fld>
            <a:endParaRPr lang="en-US"/>
          </a:p>
        </p:txBody>
      </p:sp>
      <p:pic>
        <p:nvPicPr>
          <p:cNvPr id="4" name="Picture 3"/>
          <p:cNvPicPr>
            <a:picLocks noChangeAspect="1"/>
          </p:cNvPicPr>
          <p:nvPr/>
        </p:nvPicPr>
        <p:blipFill>
          <a:blip r:embed="rId2"/>
          <a:stretch>
            <a:fillRect/>
          </a:stretch>
        </p:blipFill>
        <p:spPr>
          <a:xfrm>
            <a:off x="2557462" y="1035424"/>
            <a:ext cx="6846142" cy="5248356"/>
          </a:xfrm>
          <a:prstGeom prst="rect">
            <a:avLst/>
          </a:prstGeom>
        </p:spPr>
      </p:pic>
      <p:sp>
        <p:nvSpPr>
          <p:cNvPr id="5" name="TextBox 4"/>
          <p:cNvSpPr txBox="1"/>
          <p:nvPr/>
        </p:nvSpPr>
        <p:spPr>
          <a:xfrm>
            <a:off x="3014662" y="312172"/>
            <a:ext cx="5655715"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Màu nền trang và khung viền trang</a:t>
            </a:r>
          </a:p>
        </p:txBody>
      </p:sp>
    </p:spTree>
    <p:extLst>
      <p:ext uri="{BB962C8B-B14F-4D97-AF65-F5344CB8AC3E}">
        <p14:creationId xmlns:p14="http://schemas.microsoft.com/office/powerpoint/2010/main" val="2648899154"/>
      </p:ext>
    </p:extLst>
  </p:cSld>
  <p:clrMapOvr>
    <a:masterClrMapping/>
  </p:clrMapOvr>
  <p:transition spd="slow">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3. ĐỊNH DẠNG TRANG</a:t>
            </a:r>
            <a:endParaRPr lang="en-US">
              <a:solidFill>
                <a:srgbClr val="FF0000"/>
              </a:solidFill>
            </a:endParaRPr>
          </a:p>
        </p:txBody>
      </p:sp>
      <p:sp>
        <p:nvSpPr>
          <p:cNvPr id="3" name="Content Placeholder 2"/>
          <p:cNvSpPr>
            <a:spLocks noGrp="1"/>
          </p:cNvSpPr>
          <p:nvPr>
            <p:ph idx="1"/>
          </p:nvPr>
        </p:nvSpPr>
        <p:spPr>
          <a:xfrm>
            <a:off x="838200" y="1540815"/>
            <a:ext cx="10515600" cy="4351338"/>
          </a:xfrm>
        </p:spPr>
        <p:txBody>
          <a:bodyPr>
            <a:normAutofit/>
          </a:bodyPr>
          <a:lstStyle/>
          <a:p>
            <a:r>
              <a:rPr lang="en-US" sz="4000"/>
              <a:t> </a:t>
            </a:r>
            <a:r>
              <a:rPr lang="en-US" sz="4000" b="1"/>
              <a:t>Lưu ý:</a:t>
            </a:r>
          </a:p>
          <a:p>
            <a:pPr lvl="1"/>
            <a:r>
              <a:rPr lang="en-US" sz="2900"/>
              <a:t> Điểm khác biệt lớn nhất so với định dạng kí tự và định dạng </a:t>
            </a:r>
            <a:r>
              <a:rPr lang="en-US" sz="2900" smtClean="0"/>
              <a:t>đoạn văn bản </a:t>
            </a:r>
            <a:r>
              <a:rPr lang="en-US" sz="2900"/>
              <a:t>là </a:t>
            </a:r>
          </a:p>
          <a:p>
            <a:pPr lvl="2"/>
            <a:r>
              <a:rPr lang="en-US" sz="2500"/>
              <a:t>………………………….</a:t>
            </a:r>
          </a:p>
          <a:p>
            <a:pPr lvl="2"/>
            <a:r>
              <a:rPr lang="en-US" sz="2500"/>
              <a:t>……………………….....</a:t>
            </a:r>
          </a:p>
          <a:p>
            <a:pPr lvl="2"/>
            <a:r>
              <a:rPr lang="en-US" sz="2500"/>
              <a:t>………………………….</a:t>
            </a:r>
          </a:p>
          <a:p>
            <a:pPr marL="0" indent="0">
              <a:buNone/>
            </a:pP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64</a:t>
            </a:fld>
            <a:endParaRPr lang="en-US"/>
          </a:p>
        </p:txBody>
      </p:sp>
    </p:spTree>
    <p:extLst>
      <p:ext uri="{BB962C8B-B14F-4D97-AF65-F5344CB8AC3E}">
        <p14:creationId xmlns:p14="http://schemas.microsoft.com/office/powerpoint/2010/main" val="1517282332"/>
      </p:ext>
    </p:extLst>
  </p:cSld>
  <p:clrMapOvr>
    <a:masterClrMapping/>
  </p:clrMapOvr>
  <p:transition spd="slow">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3. ĐỊNH DẠNG TRANG</a:t>
            </a:r>
            <a:endParaRPr lang="en-US">
              <a:solidFill>
                <a:srgbClr val="FF0000"/>
              </a:solidFill>
            </a:endParaRPr>
          </a:p>
        </p:txBody>
      </p:sp>
      <p:sp>
        <p:nvSpPr>
          <p:cNvPr id="3" name="Content Placeholder 2"/>
          <p:cNvSpPr>
            <a:spLocks noGrp="1"/>
          </p:cNvSpPr>
          <p:nvPr>
            <p:ph idx="1"/>
          </p:nvPr>
        </p:nvSpPr>
        <p:spPr>
          <a:xfrm>
            <a:off x="838200" y="1540815"/>
            <a:ext cx="10515600" cy="4351338"/>
          </a:xfrm>
        </p:spPr>
        <p:txBody>
          <a:bodyPr>
            <a:normAutofit/>
          </a:bodyPr>
          <a:lstStyle/>
          <a:p>
            <a:pPr marL="0" indent="0">
              <a:buNone/>
            </a:pPr>
            <a:r>
              <a:rPr lang="en-US" sz="4000"/>
              <a:t>a) Thanh công cụ Ribbon của định dạng trang </a:t>
            </a:r>
            <a:endParaRPr lang="en-US" sz="2500"/>
          </a:p>
          <a:p>
            <a:pPr marL="0" indent="0">
              <a:buNone/>
            </a:pP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65</a:t>
            </a:fld>
            <a:endParaRPr lang="en-US"/>
          </a:p>
        </p:txBody>
      </p:sp>
      <p:pic>
        <p:nvPicPr>
          <p:cNvPr id="6" name="Picture 5"/>
          <p:cNvPicPr>
            <a:picLocks noChangeAspect="1"/>
          </p:cNvPicPr>
          <p:nvPr/>
        </p:nvPicPr>
        <p:blipFill>
          <a:blip r:embed="rId2"/>
          <a:stretch>
            <a:fillRect/>
          </a:stretch>
        </p:blipFill>
        <p:spPr>
          <a:xfrm>
            <a:off x="1441916" y="2487759"/>
            <a:ext cx="6711484" cy="2321130"/>
          </a:xfrm>
          <a:prstGeom prst="rect">
            <a:avLst/>
          </a:prstGeom>
        </p:spPr>
      </p:pic>
      <p:sp>
        <p:nvSpPr>
          <p:cNvPr id="7" name="Oval 6"/>
          <p:cNvSpPr/>
          <p:nvPr/>
        </p:nvSpPr>
        <p:spPr>
          <a:xfrm>
            <a:off x="5962258" y="2487759"/>
            <a:ext cx="2191143" cy="504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3" action="ppaction://hlinksldjump"/>
          </p:cNvPr>
          <p:cNvSpPr/>
          <p:nvPr/>
        </p:nvSpPr>
        <p:spPr>
          <a:xfrm>
            <a:off x="9663321" y="3106271"/>
            <a:ext cx="906068" cy="695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1</a:t>
            </a:r>
          </a:p>
        </p:txBody>
      </p:sp>
      <p:sp>
        <p:nvSpPr>
          <p:cNvPr id="9" name="Rectangle 8"/>
          <p:cNvSpPr/>
          <p:nvPr/>
        </p:nvSpPr>
        <p:spPr>
          <a:xfrm>
            <a:off x="1441916" y="2992097"/>
            <a:ext cx="5873284" cy="16783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179586"/>
      </p:ext>
    </p:extLst>
  </p:cSld>
  <p:clrMapOvr>
    <a:masterClrMapping/>
  </p:clrMapOvr>
  <p:transition spd="slow">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66</a:t>
            </a:fld>
            <a:endParaRPr lang="en-US"/>
          </a:p>
        </p:txBody>
      </p:sp>
      <p:sp>
        <p:nvSpPr>
          <p:cNvPr id="5" name="Title 1"/>
          <p:cNvSpPr txBox="1">
            <a:spLocks/>
          </p:cNvSpPr>
          <p:nvPr/>
        </p:nvSpPr>
        <p:spPr>
          <a:xfrm>
            <a:off x="2410573" y="264311"/>
            <a:ext cx="7876168"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Thanh công cụ Ribbon của định dạng trang</a:t>
            </a:r>
            <a:endParaRPr lang="en-US" sz="3200"/>
          </a:p>
        </p:txBody>
      </p:sp>
      <p:sp>
        <p:nvSpPr>
          <p:cNvPr id="7" name="TextBox 6"/>
          <p:cNvSpPr txBox="1"/>
          <p:nvPr/>
        </p:nvSpPr>
        <p:spPr>
          <a:xfrm rot="21218960">
            <a:off x="7214461" y="1887176"/>
            <a:ext cx="3793026"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Kích thước các lề của trang</a:t>
            </a:r>
          </a:p>
        </p:txBody>
      </p:sp>
      <p:sp>
        <p:nvSpPr>
          <p:cNvPr id="8" name="Explosion 2 7"/>
          <p:cNvSpPr/>
          <p:nvPr/>
        </p:nvSpPr>
        <p:spPr>
          <a:xfrm rot="21445300">
            <a:off x="6216465" y="1490370"/>
            <a:ext cx="5949915" cy="127305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p:cNvPicPr>
            <a:picLocks noChangeAspect="1"/>
          </p:cNvPicPr>
          <p:nvPr/>
        </p:nvPicPr>
        <p:blipFill>
          <a:blip r:embed="rId2"/>
          <a:stretch>
            <a:fillRect/>
          </a:stretch>
        </p:blipFill>
        <p:spPr>
          <a:xfrm>
            <a:off x="2004174" y="1180299"/>
            <a:ext cx="3419475" cy="4972050"/>
          </a:xfrm>
          <a:prstGeom prst="rect">
            <a:avLst/>
          </a:prstGeom>
        </p:spPr>
      </p:pic>
      <p:sp>
        <p:nvSpPr>
          <p:cNvPr id="9" name="Oval 8"/>
          <p:cNvSpPr/>
          <p:nvPr/>
        </p:nvSpPr>
        <p:spPr>
          <a:xfrm>
            <a:off x="4474270" y="1130060"/>
            <a:ext cx="1124191" cy="3633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04173" y="1439613"/>
            <a:ext cx="550769" cy="7791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713386"/>
      </p:ext>
    </p:extLst>
  </p:cSld>
  <p:clrMapOvr>
    <a:masterClrMapping/>
  </p:clrMapOvr>
  <p:transition spd="slow">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67</a:t>
            </a:fld>
            <a:endParaRPr lang="en-US"/>
          </a:p>
        </p:txBody>
      </p:sp>
      <p:pic>
        <p:nvPicPr>
          <p:cNvPr id="4" name="Picture 3"/>
          <p:cNvPicPr>
            <a:picLocks noChangeAspect="1"/>
          </p:cNvPicPr>
          <p:nvPr/>
        </p:nvPicPr>
        <p:blipFill>
          <a:blip r:embed="rId2"/>
          <a:stretch>
            <a:fillRect/>
          </a:stretch>
        </p:blipFill>
        <p:spPr>
          <a:xfrm>
            <a:off x="2281239" y="1481977"/>
            <a:ext cx="5316351" cy="3083196"/>
          </a:xfrm>
          <a:prstGeom prst="rect">
            <a:avLst/>
          </a:prstGeom>
        </p:spPr>
      </p:pic>
      <p:sp>
        <p:nvSpPr>
          <p:cNvPr id="5" name="Title 1"/>
          <p:cNvSpPr txBox="1">
            <a:spLocks/>
          </p:cNvSpPr>
          <p:nvPr/>
        </p:nvSpPr>
        <p:spPr>
          <a:xfrm>
            <a:off x="2410573" y="264311"/>
            <a:ext cx="7876168"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Thanh công cụ Ribbon của định dạng trang</a:t>
            </a:r>
            <a:endParaRPr lang="en-US" sz="3200"/>
          </a:p>
        </p:txBody>
      </p:sp>
      <p:sp>
        <p:nvSpPr>
          <p:cNvPr id="6" name="Oval 5"/>
          <p:cNvSpPr/>
          <p:nvPr/>
        </p:nvSpPr>
        <p:spPr>
          <a:xfrm>
            <a:off x="5895174" y="1385047"/>
            <a:ext cx="1931014" cy="5140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58355" y="1801906"/>
            <a:ext cx="1080247" cy="10892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1218960">
            <a:off x="7373536" y="4517998"/>
            <a:ext cx="1726756"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Hướng giấy</a:t>
            </a:r>
          </a:p>
        </p:txBody>
      </p:sp>
      <p:sp>
        <p:nvSpPr>
          <p:cNvPr id="9" name="Explosion 2 8"/>
          <p:cNvSpPr/>
          <p:nvPr/>
        </p:nvSpPr>
        <p:spPr>
          <a:xfrm rot="21445300">
            <a:off x="5342405" y="4121192"/>
            <a:ext cx="5949915" cy="127305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0209507"/>
      </p:ext>
    </p:extLst>
  </p:cSld>
  <p:clrMapOvr>
    <a:masterClrMapping/>
  </p:clrMapOvr>
  <p:transition spd="slow">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68</a:t>
            </a:fld>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26142" y="3758448"/>
            <a:ext cx="10972799" cy="1143000"/>
          </a:xfrm>
          <a:prstGeom prst="rect">
            <a:avLst/>
          </a:prstGeom>
        </p:spPr>
      </p:pic>
      <p:sp>
        <p:nvSpPr>
          <p:cNvPr id="6" name="Oval 5"/>
          <p:cNvSpPr/>
          <p:nvPr/>
        </p:nvSpPr>
        <p:spPr>
          <a:xfrm>
            <a:off x="2040352" y="3617253"/>
            <a:ext cx="1124191" cy="45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4" action="ppaction://hlinksldjump"/>
          </p:cNvPr>
          <p:cNvSpPr/>
          <p:nvPr/>
        </p:nvSpPr>
        <p:spPr>
          <a:xfrm>
            <a:off x="9981625" y="2215302"/>
            <a:ext cx="906068" cy="695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2</a:t>
            </a:r>
          </a:p>
        </p:txBody>
      </p:sp>
      <p:sp>
        <p:nvSpPr>
          <p:cNvPr id="8" name="Title 1"/>
          <p:cNvSpPr txBox="1">
            <a:spLocks/>
          </p:cNvSpPr>
          <p:nvPr/>
        </p:nvSpPr>
        <p:spPr>
          <a:xfrm>
            <a:off x="2410573" y="264311"/>
            <a:ext cx="7876168"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Thanh công cụ Ribbon của định dạng trang</a:t>
            </a:r>
            <a:endParaRPr lang="en-US" sz="3200"/>
          </a:p>
        </p:txBody>
      </p:sp>
      <p:sp>
        <p:nvSpPr>
          <p:cNvPr id="10" name="TextBox 9"/>
          <p:cNvSpPr txBox="1"/>
          <p:nvPr/>
        </p:nvSpPr>
        <p:spPr>
          <a:xfrm rot="21218960">
            <a:off x="4169742" y="1975580"/>
            <a:ext cx="3212739"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Một số thuộc tính khác</a:t>
            </a:r>
          </a:p>
        </p:txBody>
      </p:sp>
      <p:sp>
        <p:nvSpPr>
          <p:cNvPr id="11" name="Explosion 2 10"/>
          <p:cNvSpPr/>
          <p:nvPr/>
        </p:nvSpPr>
        <p:spPr>
          <a:xfrm rot="21445300">
            <a:off x="3056405" y="1578774"/>
            <a:ext cx="5949915" cy="127305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471355753"/>
      </p:ext>
    </p:extLst>
  </p:cSld>
  <p:clrMapOvr>
    <a:masterClrMapping/>
  </p:clrMapOvr>
  <p:transition spd="slow">
    <p:split orient="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69</a:t>
            </a:fld>
            <a:endParaRPr lang="en-US"/>
          </a:p>
        </p:txBody>
      </p:sp>
      <p:pic>
        <p:nvPicPr>
          <p:cNvPr id="4" name="Picture 3"/>
          <p:cNvPicPr>
            <a:picLocks noChangeAspect="1"/>
          </p:cNvPicPr>
          <p:nvPr/>
        </p:nvPicPr>
        <p:blipFill>
          <a:blip r:embed="rId2"/>
          <a:stretch>
            <a:fillRect/>
          </a:stretch>
        </p:blipFill>
        <p:spPr>
          <a:xfrm>
            <a:off x="571500" y="1804989"/>
            <a:ext cx="11049000" cy="3248025"/>
          </a:xfrm>
          <a:prstGeom prst="rect">
            <a:avLst/>
          </a:prstGeom>
        </p:spPr>
      </p:pic>
      <p:sp>
        <p:nvSpPr>
          <p:cNvPr id="5" name="TextBox 4"/>
          <p:cNvSpPr txBox="1"/>
          <p:nvPr/>
        </p:nvSpPr>
        <p:spPr>
          <a:xfrm rot="21218960">
            <a:off x="7358979" y="5428674"/>
            <a:ext cx="2151551"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Màu nền trang</a:t>
            </a:r>
          </a:p>
        </p:txBody>
      </p:sp>
      <p:sp>
        <p:nvSpPr>
          <p:cNvPr id="6" name="Explosion 2 5"/>
          <p:cNvSpPr/>
          <p:nvPr/>
        </p:nvSpPr>
        <p:spPr>
          <a:xfrm rot="21445300">
            <a:off x="5715044" y="5031868"/>
            <a:ext cx="5949915" cy="127305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itle 1"/>
          <p:cNvSpPr txBox="1">
            <a:spLocks/>
          </p:cNvSpPr>
          <p:nvPr/>
        </p:nvSpPr>
        <p:spPr>
          <a:xfrm>
            <a:off x="2410573" y="264311"/>
            <a:ext cx="7876168"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Thanh công cụ Ribbon của định dạng trang</a:t>
            </a:r>
            <a:endParaRPr lang="en-US" sz="3200"/>
          </a:p>
        </p:txBody>
      </p:sp>
      <p:sp>
        <p:nvSpPr>
          <p:cNvPr id="8" name="Oval 7"/>
          <p:cNvSpPr/>
          <p:nvPr/>
        </p:nvSpPr>
        <p:spPr>
          <a:xfrm>
            <a:off x="389965" y="1707776"/>
            <a:ext cx="981635" cy="417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77458" y="2810435"/>
            <a:ext cx="1643042" cy="20882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578928"/>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1. ĐỊNH DẠNG KÍ TỰ</a:t>
            </a:r>
            <a:endParaRPr lang="en-US">
              <a:solidFill>
                <a:srgbClr val="FF0000"/>
              </a:solidFill>
            </a:endParaRPr>
          </a:p>
        </p:txBody>
      </p:sp>
      <p:sp>
        <p:nvSpPr>
          <p:cNvPr id="3" name="Content Placeholder 2"/>
          <p:cNvSpPr>
            <a:spLocks noGrp="1"/>
          </p:cNvSpPr>
          <p:nvPr>
            <p:ph idx="1"/>
          </p:nvPr>
        </p:nvSpPr>
        <p:spPr/>
        <p:txBody>
          <a:bodyPr/>
          <a:lstStyle/>
          <a:p>
            <a:pPr marL="0" indent="0">
              <a:buNone/>
            </a:pPr>
            <a:r>
              <a:rPr lang="en-US" sz="4000"/>
              <a:t>a) Thanh công cụ Ribbon cho định dạng kí tự</a:t>
            </a: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7</a:t>
            </a:fld>
            <a:endParaRPr lang="en-US"/>
          </a:p>
        </p:txBody>
      </p:sp>
      <p:pic>
        <p:nvPicPr>
          <p:cNvPr id="6" name="Picture 5"/>
          <p:cNvPicPr>
            <a:picLocks noChangeAspect="1"/>
          </p:cNvPicPr>
          <p:nvPr/>
        </p:nvPicPr>
        <p:blipFill>
          <a:blip r:embed="rId2"/>
          <a:stretch>
            <a:fillRect/>
          </a:stretch>
        </p:blipFill>
        <p:spPr>
          <a:xfrm>
            <a:off x="1409700" y="3174681"/>
            <a:ext cx="7991476" cy="2397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21984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89965" y="1800841"/>
            <a:ext cx="10744200" cy="1200150"/>
          </a:xfrm>
          <a:prstGeom prst="rect">
            <a:avLst/>
          </a:prstGeom>
        </p:spPr>
      </p:pic>
      <p:sp>
        <p:nvSpPr>
          <p:cNvPr id="2" name="Footer Placeholder 1"/>
          <p:cNvSpPr>
            <a:spLocks noGrp="1"/>
          </p:cNvSpPr>
          <p:nvPr>
            <p:ph type="ftr" sz="quarter" idx="11"/>
          </p:nvPr>
        </p:nvSpPr>
        <p:spPr>
          <a:xfrm>
            <a:off x="4038600" y="6176206"/>
            <a:ext cx="4114800" cy="365125"/>
          </a:xfrm>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70</a:t>
            </a:fld>
            <a:endParaRPr lang="en-US"/>
          </a:p>
        </p:txBody>
      </p:sp>
      <p:sp>
        <p:nvSpPr>
          <p:cNvPr id="5" name="TextBox 4"/>
          <p:cNvSpPr txBox="1"/>
          <p:nvPr/>
        </p:nvSpPr>
        <p:spPr>
          <a:xfrm rot="21218960">
            <a:off x="6910142" y="4272232"/>
            <a:ext cx="3049233"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Khung viền cho trang</a:t>
            </a:r>
          </a:p>
        </p:txBody>
      </p:sp>
      <p:sp>
        <p:nvSpPr>
          <p:cNvPr id="6" name="Explosion 2 5"/>
          <p:cNvSpPr/>
          <p:nvPr/>
        </p:nvSpPr>
        <p:spPr>
          <a:xfrm rot="21445300">
            <a:off x="5715044" y="3875426"/>
            <a:ext cx="5949915" cy="127305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itle 1"/>
          <p:cNvSpPr txBox="1">
            <a:spLocks/>
          </p:cNvSpPr>
          <p:nvPr/>
        </p:nvSpPr>
        <p:spPr>
          <a:xfrm>
            <a:off x="2410573" y="264311"/>
            <a:ext cx="7876168"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Thanh công cụ Ribbon của định dạng trang</a:t>
            </a:r>
            <a:endParaRPr lang="en-US" sz="3200"/>
          </a:p>
        </p:txBody>
      </p:sp>
      <p:sp>
        <p:nvSpPr>
          <p:cNvPr id="8" name="Oval 7"/>
          <p:cNvSpPr/>
          <p:nvPr/>
        </p:nvSpPr>
        <p:spPr>
          <a:xfrm>
            <a:off x="389965" y="1707776"/>
            <a:ext cx="753035" cy="417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25742" y="2125054"/>
            <a:ext cx="602552" cy="7704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350697"/>
      </p:ext>
    </p:extLst>
  </p:cSld>
  <p:clrMapOvr>
    <a:masterClrMapping/>
  </p:clrMapOvr>
  <p:transition spd="slow">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038600" y="6176206"/>
            <a:ext cx="4114800" cy="365125"/>
          </a:xfrm>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71</a:t>
            </a:fld>
            <a:endParaRPr lang="en-US"/>
          </a:p>
        </p:txBody>
      </p:sp>
      <p:sp>
        <p:nvSpPr>
          <p:cNvPr id="7" name="Title 1"/>
          <p:cNvSpPr txBox="1">
            <a:spLocks/>
          </p:cNvSpPr>
          <p:nvPr/>
        </p:nvSpPr>
        <p:spPr>
          <a:xfrm>
            <a:off x="2410573" y="264311"/>
            <a:ext cx="7876168"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a:t>Thanh công cụ Ribbon của định dạng trang</a:t>
            </a:r>
            <a:endParaRPr lang="en-US" sz="3200"/>
          </a:p>
        </p:txBody>
      </p:sp>
      <p:sp>
        <p:nvSpPr>
          <p:cNvPr id="9" name="Rectangle 8"/>
          <p:cNvSpPr/>
          <p:nvPr/>
        </p:nvSpPr>
        <p:spPr>
          <a:xfrm>
            <a:off x="11528060" y="2363372"/>
            <a:ext cx="94129" cy="152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83861" y="1327947"/>
            <a:ext cx="10744200" cy="1293215"/>
            <a:chOff x="783861" y="1327947"/>
            <a:chExt cx="10744200" cy="1293215"/>
          </a:xfrm>
        </p:grpSpPr>
        <p:pic>
          <p:nvPicPr>
            <p:cNvPr id="10" name="Picture 9"/>
            <p:cNvPicPr>
              <a:picLocks noChangeAspect="1"/>
            </p:cNvPicPr>
            <p:nvPr/>
          </p:nvPicPr>
          <p:blipFill>
            <a:blip r:embed="rId2"/>
            <a:stretch>
              <a:fillRect/>
            </a:stretch>
          </p:blipFill>
          <p:spPr>
            <a:xfrm>
              <a:off x="783861" y="1421012"/>
              <a:ext cx="10744200" cy="1200150"/>
            </a:xfrm>
            <a:prstGeom prst="rect">
              <a:avLst/>
            </a:prstGeom>
          </p:spPr>
        </p:pic>
        <p:sp>
          <p:nvSpPr>
            <p:cNvPr id="8" name="Oval 7"/>
            <p:cNvSpPr/>
            <p:nvPr/>
          </p:nvSpPr>
          <p:spPr>
            <a:xfrm>
              <a:off x="783861" y="1327947"/>
              <a:ext cx="753035" cy="417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986868" y="1745223"/>
              <a:ext cx="486299" cy="6181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3"/>
          <a:stretch>
            <a:fillRect/>
          </a:stretch>
        </p:blipFill>
        <p:spPr>
          <a:xfrm>
            <a:off x="3342160" y="1823012"/>
            <a:ext cx="5839444" cy="4353194"/>
          </a:xfrm>
          <a:prstGeom prst="rect">
            <a:avLst/>
          </a:prstGeom>
        </p:spPr>
      </p:pic>
    </p:spTree>
    <p:extLst>
      <p:ext uri="{BB962C8B-B14F-4D97-AF65-F5344CB8AC3E}">
        <p14:creationId xmlns:p14="http://schemas.microsoft.com/office/powerpoint/2010/main" val="1880205644"/>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xit" presetSubtype="21" fill="hold" nodeType="with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3. ĐỊNH DẠNG TRANG</a:t>
            </a:r>
            <a:endParaRPr lang="en-US">
              <a:solidFill>
                <a:srgbClr val="FF0000"/>
              </a:solidFill>
            </a:endParaRPr>
          </a:p>
        </p:txBody>
      </p:sp>
      <p:sp>
        <p:nvSpPr>
          <p:cNvPr id="3" name="Content Placeholder 2"/>
          <p:cNvSpPr>
            <a:spLocks noGrp="1"/>
          </p:cNvSpPr>
          <p:nvPr>
            <p:ph idx="1"/>
          </p:nvPr>
        </p:nvSpPr>
        <p:spPr>
          <a:xfrm>
            <a:off x="838200" y="1540815"/>
            <a:ext cx="10515600" cy="4351338"/>
          </a:xfrm>
        </p:spPr>
        <p:txBody>
          <a:bodyPr>
            <a:normAutofit/>
          </a:bodyPr>
          <a:lstStyle/>
          <a:p>
            <a:pPr marL="0" indent="0">
              <a:buNone/>
            </a:pPr>
            <a:r>
              <a:rPr lang="en-US" sz="3600"/>
              <a:t>b) </a:t>
            </a:r>
            <a:r>
              <a:rPr lang="en-US" sz="3200"/>
              <a:t>Hộp thoại </a:t>
            </a:r>
            <a:r>
              <a:rPr lang="en-US" sz="3200" b="1"/>
              <a:t>Page </a:t>
            </a:r>
            <a:r>
              <a:rPr lang="en-US" sz="3200" b="1" smtClean="0"/>
              <a:t>Setup</a:t>
            </a: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72</a:t>
            </a:fld>
            <a:endParaRPr lang="en-US"/>
          </a:p>
        </p:txBody>
      </p:sp>
      <p:pic>
        <p:nvPicPr>
          <p:cNvPr id="10" name="Picture 9"/>
          <p:cNvPicPr>
            <a:picLocks noChangeAspect="1"/>
          </p:cNvPicPr>
          <p:nvPr/>
        </p:nvPicPr>
        <p:blipFill>
          <a:blip r:embed="rId2"/>
          <a:stretch>
            <a:fillRect/>
          </a:stretch>
        </p:blipFill>
        <p:spPr>
          <a:xfrm>
            <a:off x="7682755" y="1226818"/>
            <a:ext cx="3790412" cy="5056964"/>
          </a:xfrm>
          <a:prstGeom prst="rect">
            <a:avLst/>
          </a:prstGeom>
        </p:spPr>
      </p:pic>
    </p:spTree>
    <p:extLst>
      <p:ext uri="{BB962C8B-B14F-4D97-AF65-F5344CB8AC3E}">
        <p14:creationId xmlns:p14="http://schemas.microsoft.com/office/powerpoint/2010/main" val="19308280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2" action="ppaction://hlinksldjump"/>
          </p:cNvPr>
          <p:cNvPicPr>
            <a:picLocks noChangeAspect="1"/>
          </p:cNvPicPr>
          <p:nvPr/>
        </p:nvPicPr>
        <p:blipFill>
          <a:blip r:embed="rId3"/>
          <a:stretch>
            <a:fillRect/>
          </a:stretch>
        </p:blipFill>
        <p:spPr>
          <a:xfrm>
            <a:off x="3810168" y="1161811"/>
            <a:ext cx="3758505" cy="5014395"/>
          </a:xfrm>
          <a:prstGeom prst="rect">
            <a:avLst/>
          </a:prstGeom>
        </p:spPr>
      </p:pic>
      <p:sp>
        <p:nvSpPr>
          <p:cNvPr id="2" name="Footer Placeholder 1"/>
          <p:cNvSpPr>
            <a:spLocks noGrp="1"/>
          </p:cNvSpPr>
          <p:nvPr>
            <p:ph type="ftr" sz="quarter" idx="11"/>
          </p:nvPr>
        </p:nvSpPr>
        <p:spPr>
          <a:xfrm>
            <a:off x="4038600" y="6176206"/>
            <a:ext cx="4114800" cy="365125"/>
          </a:xfrm>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73</a:t>
            </a:fld>
            <a:endParaRPr lang="en-US"/>
          </a:p>
        </p:txBody>
      </p:sp>
      <p:sp>
        <p:nvSpPr>
          <p:cNvPr id="7" name="Title 1"/>
          <p:cNvSpPr txBox="1">
            <a:spLocks/>
          </p:cNvSpPr>
          <p:nvPr/>
        </p:nvSpPr>
        <p:spPr>
          <a:xfrm>
            <a:off x="3636710" y="185489"/>
            <a:ext cx="4003674"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a:t>Hộp thoại </a:t>
            </a:r>
            <a:r>
              <a:rPr lang="en-US" sz="3200" b="1"/>
              <a:t>Page Setup</a:t>
            </a:r>
            <a:endParaRPr lang="en-US" sz="3200"/>
          </a:p>
        </p:txBody>
      </p:sp>
      <p:sp>
        <p:nvSpPr>
          <p:cNvPr id="8" name="Oval 7"/>
          <p:cNvSpPr/>
          <p:nvPr/>
        </p:nvSpPr>
        <p:spPr>
          <a:xfrm>
            <a:off x="3671048" y="1035426"/>
            <a:ext cx="892154" cy="6566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55670" y="1223894"/>
            <a:ext cx="1309975"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Lề trên</a:t>
            </a:r>
          </a:p>
        </p:txBody>
      </p:sp>
      <p:sp>
        <p:nvSpPr>
          <p:cNvPr id="9" name="TextBox 8"/>
          <p:cNvSpPr txBox="1"/>
          <p:nvPr/>
        </p:nvSpPr>
        <p:spPr>
          <a:xfrm>
            <a:off x="1761843" y="2079191"/>
            <a:ext cx="1229824"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Lề trái</a:t>
            </a:r>
          </a:p>
        </p:txBody>
      </p:sp>
      <p:sp>
        <p:nvSpPr>
          <p:cNvPr id="10" name="TextBox 9"/>
          <p:cNvSpPr txBox="1"/>
          <p:nvPr/>
        </p:nvSpPr>
        <p:spPr>
          <a:xfrm>
            <a:off x="8187065" y="2086576"/>
            <a:ext cx="1351653"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Lề phải</a:t>
            </a:r>
          </a:p>
        </p:txBody>
      </p:sp>
      <p:sp>
        <p:nvSpPr>
          <p:cNvPr id="13" name="TextBox 12"/>
          <p:cNvSpPr txBox="1"/>
          <p:nvPr/>
        </p:nvSpPr>
        <p:spPr>
          <a:xfrm>
            <a:off x="8153400" y="1481065"/>
            <a:ext cx="1385316"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Lề dưới</a:t>
            </a:r>
          </a:p>
        </p:txBody>
      </p:sp>
      <p:sp>
        <p:nvSpPr>
          <p:cNvPr id="14" name="TextBox 13"/>
          <p:cNvSpPr txBox="1"/>
          <p:nvPr/>
        </p:nvSpPr>
        <p:spPr>
          <a:xfrm>
            <a:off x="1348594" y="2626740"/>
            <a:ext cx="1984839"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Hướng giấy</a:t>
            </a:r>
          </a:p>
        </p:txBody>
      </p:sp>
      <p:sp>
        <p:nvSpPr>
          <p:cNvPr id="15" name="TextBox 14"/>
          <p:cNvSpPr txBox="1"/>
          <p:nvPr/>
        </p:nvSpPr>
        <p:spPr>
          <a:xfrm>
            <a:off x="7975847" y="3407396"/>
            <a:ext cx="2286203" cy="523220"/>
          </a:xfrm>
          <a:prstGeom prst="rect">
            <a:avLst/>
          </a:prstGeom>
          <a:noFill/>
        </p:spPr>
        <p:txBody>
          <a:bodyPr wrap="squar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Hướng ngang</a:t>
            </a:r>
          </a:p>
        </p:txBody>
      </p:sp>
      <p:sp>
        <p:nvSpPr>
          <p:cNvPr id="16" name="TextBox 15"/>
          <p:cNvSpPr txBox="1"/>
          <p:nvPr/>
        </p:nvSpPr>
        <p:spPr>
          <a:xfrm>
            <a:off x="1517539" y="3522262"/>
            <a:ext cx="1885453" cy="523220"/>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a:t>Hướng dọc</a:t>
            </a:r>
          </a:p>
        </p:txBody>
      </p:sp>
      <p:cxnSp>
        <p:nvCxnSpPr>
          <p:cNvPr id="5" name="Straight Arrow Connector 4"/>
          <p:cNvCxnSpPr>
            <a:stCxn id="12" idx="3"/>
          </p:cNvCxnSpPr>
          <p:nvPr/>
        </p:nvCxnSpPr>
        <p:spPr>
          <a:xfrm>
            <a:off x="2965643" y="1485506"/>
            <a:ext cx="1929086" cy="482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3"/>
          </p:cNvCxnSpPr>
          <p:nvPr/>
        </p:nvCxnSpPr>
        <p:spPr>
          <a:xfrm flipV="1">
            <a:off x="2991669" y="2230109"/>
            <a:ext cx="1808933" cy="1106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3"/>
          </p:cNvCxnSpPr>
          <p:nvPr/>
        </p:nvCxnSpPr>
        <p:spPr>
          <a:xfrm flipV="1">
            <a:off x="3333435" y="2729755"/>
            <a:ext cx="606555" cy="1585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3"/>
          </p:cNvCxnSpPr>
          <p:nvPr/>
        </p:nvCxnSpPr>
        <p:spPr>
          <a:xfrm flipV="1">
            <a:off x="3402994" y="3122109"/>
            <a:ext cx="844523" cy="661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1"/>
          </p:cNvCxnSpPr>
          <p:nvPr/>
        </p:nvCxnSpPr>
        <p:spPr>
          <a:xfrm flipH="1">
            <a:off x="6817661" y="1742677"/>
            <a:ext cx="1335741" cy="2563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1"/>
          </p:cNvCxnSpPr>
          <p:nvPr/>
        </p:nvCxnSpPr>
        <p:spPr>
          <a:xfrm flipH="1" flipV="1">
            <a:off x="6925235" y="2230111"/>
            <a:ext cx="1261828" cy="1180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1"/>
          </p:cNvCxnSpPr>
          <p:nvPr/>
        </p:nvCxnSpPr>
        <p:spPr>
          <a:xfrm flipH="1" flipV="1">
            <a:off x="4988859" y="3150683"/>
            <a:ext cx="2986986" cy="518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96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par>
                                <p:cTn id="32" presetID="22" presetClass="entr" presetSubtype="2"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righ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right)">
                                      <p:cBhvr>
                                        <p:cTn id="55" dur="500"/>
                                        <p:tgtEl>
                                          <p:spTgt spid="15"/>
                                        </p:tgtEl>
                                      </p:cBhvr>
                                    </p:animEffect>
                                  </p:childTnLst>
                                </p:cTn>
                              </p:par>
                              <p:par>
                                <p:cTn id="56" presetID="22" presetClass="entr" presetSubtype="2"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right)">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3" grpId="0"/>
      <p:bldP spid="14" grpId="0"/>
      <p:bldP spid="15"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7347" y="918905"/>
            <a:ext cx="3962400" cy="5229225"/>
          </a:xfrm>
          <a:prstGeom prst="rect">
            <a:avLst/>
          </a:prstGeom>
        </p:spPr>
      </p:pic>
      <p:sp>
        <p:nvSpPr>
          <p:cNvPr id="2" name="Footer Placeholder 1"/>
          <p:cNvSpPr>
            <a:spLocks noGrp="1"/>
          </p:cNvSpPr>
          <p:nvPr>
            <p:ph type="ftr" sz="quarter" idx="11"/>
          </p:nvPr>
        </p:nvSpPr>
        <p:spPr>
          <a:xfrm>
            <a:off x="4038600" y="6176206"/>
            <a:ext cx="4114800" cy="365125"/>
          </a:xfrm>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74</a:t>
            </a:fld>
            <a:endParaRPr lang="en-US"/>
          </a:p>
        </p:txBody>
      </p:sp>
      <p:sp>
        <p:nvSpPr>
          <p:cNvPr id="7" name="Title 1"/>
          <p:cNvSpPr txBox="1">
            <a:spLocks/>
          </p:cNvSpPr>
          <p:nvPr/>
        </p:nvSpPr>
        <p:spPr>
          <a:xfrm>
            <a:off x="3636710" y="185489"/>
            <a:ext cx="4003674"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a:t>Hộp thoại </a:t>
            </a:r>
            <a:r>
              <a:rPr lang="en-US" sz="3200" b="1"/>
              <a:t>Page Setup</a:t>
            </a:r>
            <a:endParaRPr lang="en-US" sz="3200"/>
          </a:p>
        </p:txBody>
      </p:sp>
      <p:sp>
        <p:nvSpPr>
          <p:cNvPr id="8" name="Oval 7"/>
          <p:cNvSpPr/>
          <p:nvPr/>
        </p:nvSpPr>
        <p:spPr>
          <a:xfrm>
            <a:off x="4289613" y="1101479"/>
            <a:ext cx="699247" cy="4740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691274"/>
      </p:ext>
    </p:extLst>
  </p:cSld>
  <p:clrMapOvr>
    <a:masterClrMapping/>
  </p:clrMapOvr>
  <p:transition spd="slow">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75</a:t>
            </a:fld>
            <a:endParaRPr lang="en-US"/>
          </a:p>
        </p:txBody>
      </p:sp>
      <p:pic>
        <p:nvPicPr>
          <p:cNvPr id="4" name="Picture 3">
            <a:hlinkClick r:id="rId2" action="ppaction://hlinksldjump"/>
          </p:cNvPr>
          <p:cNvPicPr>
            <a:picLocks noChangeAspect="1"/>
          </p:cNvPicPr>
          <p:nvPr/>
        </p:nvPicPr>
        <p:blipFill>
          <a:blip r:embed="rId3"/>
          <a:stretch>
            <a:fillRect/>
          </a:stretch>
        </p:blipFill>
        <p:spPr>
          <a:xfrm>
            <a:off x="3636712" y="1073254"/>
            <a:ext cx="3914775" cy="5238750"/>
          </a:xfrm>
          <a:prstGeom prst="rect">
            <a:avLst/>
          </a:prstGeom>
        </p:spPr>
      </p:pic>
      <p:sp>
        <p:nvSpPr>
          <p:cNvPr id="5" name="Title 1"/>
          <p:cNvSpPr txBox="1">
            <a:spLocks/>
          </p:cNvSpPr>
          <p:nvPr/>
        </p:nvSpPr>
        <p:spPr>
          <a:xfrm>
            <a:off x="3636710" y="185489"/>
            <a:ext cx="4003674" cy="91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a:t>Hộp thoại </a:t>
            </a:r>
            <a:r>
              <a:rPr lang="en-US" sz="3200" b="1"/>
              <a:t>Page Setup</a:t>
            </a:r>
            <a:endParaRPr lang="en-US" sz="3200"/>
          </a:p>
        </p:txBody>
      </p:sp>
      <p:sp>
        <p:nvSpPr>
          <p:cNvPr id="6" name="Oval 5"/>
          <p:cNvSpPr/>
          <p:nvPr/>
        </p:nvSpPr>
        <p:spPr>
          <a:xfrm>
            <a:off x="4706470" y="1235949"/>
            <a:ext cx="699247" cy="4740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870235"/>
      </p:ext>
    </p:extLst>
  </p:cSld>
  <p:clrMapOvr>
    <a:masterClrMapping/>
  </p:clrMapOvr>
  <p:transition spd="slow">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3. ĐỊNH DẠNG TRANG</a:t>
            </a:r>
            <a:endParaRPr lang="en-US">
              <a:solidFill>
                <a:srgbClr val="FF0000"/>
              </a:solidFill>
            </a:endParaRPr>
          </a:p>
        </p:txBody>
      </p:sp>
      <p:sp>
        <p:nvSpPr>
          <p:cNvPr id="3" name="Content Placeholder 2"/>
          <p:cNvSpPr>
            <a:spLocks noGrp="1"/>
          </p:cNvSpPr>
          <p:nvPr>
            <p:ph idx="1"/>
          </p:nvPr>
        </p:nvSpPr>
        <p:spPr>
          <a:xfrm>
            <a:off x="448235" y="1498263"/>
            <a:ext cx="10515600" cy="4351338"/>
          </a:xfrm>
        </p:spPr>
        <p:txBody>
          <a:bodyPr>
            <a:normAutofit/>
          </a:bodyPr>
          <a:lstStyle/>
          <a:p>
            <a:pPr marL="0" indent="0">
              <a:buNone/>
            </a:pPr>
            <a:r>
              <a:rPr lang="en-US" sz="3600"/>
              <a:t>c</a:t>
            </a:r>
            <a:r>
              <a:rPr lang="en-US" sz="3600" smtClean="0"/>
              <a:t>) </a:t>
            </a:r>
            <a:r>
              <a:rPr lang="en-US" sz="3200" smtClean="0"/>
              <a:t>Dùng thước</a:t>
            </a:r>
            <a:endParaRPr lang="en-US" sz="3600"/>
          </a:p>
          <a:p>
            <a:pPr marL="0" indent="0">
              <a:buNone/>
            </a:pPr>
            <a:r>
              <a:rPr lang="en-US"/>
              <a:t>	</a:t>
            </a: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76</a:t>
            </a:fld>
            <a:endParaRPr lang="en-US"/>
          </a:p>
        </p:txBody>
      </p:sp>
      <p:pic>
        <p:nvPicPr>
          <p:cNvPr id="11" name="Picture 10"/>
          <p:cNvPicPr>
            <a:picLocks noChangeAspect="1"/>
          </p:cNvPicPr>
          <p:nvPr/>
        </p:nvPicPr>
        <p:blipFill>
          <a:blip r:embed="rId2"/>
          <a:stretch>
            <a:fillRect/>
          </a:stretch>
        </p:blipFill>
        <p:spPr>
          <a:xfrm>
            <a:off x="3323387" y="1064082"/>
            <a:ext cx="8315325" cy="5219700"/>
          </a:xfrm>
          <a:prstGeom prst="rect">
            <a:avLst/>
          </a:prstGeom>
        </p:spPr>
      </p:pic>
      <p:sp>
        <p:nvSpPr>
          <p:cNvPr id="12" name="TextBox 11"/>
          <p:cNvSpPr txBox="1"/>
          <p:nvPr/>
        </p:nvSpPr>
        <p:spPr>
          <a:xfrm>
            <a:off x="4939494" y="1616881"/>
            <a:ext cx="195758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trái trang</a:t>
            </a:r>
          </a:p>
        </p:txBody>
      </p:sp>
      <p:sp>
        <p:nvSpPr>
          <p:cNvPr id="13" name="TextBox 12"/>
          <p:cNvSpPr txBox="1"/>
          <p:nvPr/>
        </p:nvSpPr>
        <p:spPr>
          <a:xfrm>
            <a:off x="4899418" y="3597693"/>
            <a:ext cx="203773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trên trang</a:t>
            </a:r>
          </a:p>
        </p:txBody>
      </p:sp>
      <p:sp>
        <p:nvSpPr>
          <p:cNvPr id="14" name="TextBox 13"/>
          <p:cNvSpPr txBox="1"/>
          <p:nvPr/>
        </p:nvSpPr>
        <p:spPr>
          <a:xfrm>
            <a:off x="4987027" y="4673023"/>
            <a:ext cx="214193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dưới trang</a:t>
            </a:r>
          </a:p>
        </p:txBody>
      </p:sp>
      <p:sp>
        <p:nvSpPr>
          <p:cNvPr id="15" name="TextBox 14"/>
          <p:cNvSpPr txBox="1"/>
          <p:nvPr/>
        </p:nvSpPr>
        <p:spPr>
          <a:xfrm>
            <a:off x="4892637" y="2696758"/>
            <a:ext cx="209704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Lề phải trang</a:t>
            </a:r>
          </a:p>
        </p:txBody>
      </p:sp>
      <p:pic>
        <p:nvPicPr>
          <p:cNvPr id="16" name="Picture 15"/>
          <p:cNvPicPr>
            <a:picLocks noChangeAspect="1"/>
          </p:cNvPicPr>
          <p:nvPr/>
        </p:nvPicPr>
        <p:blipFill>
          <a:blip r:embed="rId3"/>
          <a:stretch>
            <a:fillRect/>
          </a:stretch>
        </p:blipFill>
        <p:spPr>
          <a:xfrm>
            <a:off x="4300578" y="1701085"/>
            <a:ext cx="609600" cy="409575"/>
          </a:xfrm>
          <a:prstGeom prst="rect">
            <a:avLst/>
          </a:prstGeom>
        </p:spPr>
      </p:pic>
      <p:pic>
        <p:nvPicPr>
          <p:cNvPr id="17" name="Picture 16"/>
          <p:cNvPicPr>
            <a:picLocks noChangeAspect="1"/>
          </p:cNvPicPr>
          <p:nvPr/>
        </p:nvPicPr>
        <p:blipFill>
          <a:blip r:embed="rId4"/>
          <a:stretch>
            <a:fillRect/>
          </a:stretch>
        </p:blipFill>
        <p:spPr>
          <a:xfrm>
            <a:off x="4329153" y="2825018"/>
            <a:ext cx="552450" cy="266700"/>
          </a:xfrm>
          <a:prstGeom prst="rect">
            <a:avLst/>
          </a:prstGeom>
        </p:spPr>
      </p:pic>
      <p:pic>
        <p:nvPicPr>
          <p:cNvPr id="18" name="Picture 17"/>
          <p:cNvPicPr>
            <a:picLocks noChangeAspect="1"/>
          </p:cNvPicPr>
          <p:nvPr/>
        </p:nvPicPr>
        <p:blipFill>
          <a:blip r:embed="rId5"/>
          <a:stretch>
            <a:fillRect/>
          </a:stretch>
        </p:blipFill>
        <p:spPr>
          <a:xfrm>
            <a:off x="4207571" y="3591016"/>
            <a:ext cx="559113" cy="698891"/>
          </a:xfrm>
          <a:prstGeom prst="rect">
            <a:avLst/>
          </a:prstGeom>
        </p:spPr>
      </p:pic>
      <p:pic>
        <p:nvPicPr>
          <p:cNvPr id="19" name="Picture 18"/>
          <p:cNvPicPr>
            <a:picLocks noChangeAspect="1"/>
          </p:cNvPicPr>
          <p:nvPr/>
        </p:nvPicPr>
        <p:blipFill>
          <a:blip r:embed="rId6"/>
          <a:stretch>
            <a:fillRect/>
          </a:stretch>
        </p:blipFill>
        <p:spPr>
          <a:xfrm>
            <a:off x="4243428" y="4572076"/>
            <a:ext cx="571500" cy="676275"/>
          </a:xfrm>
          <a:prstGeom prst="rect">
            <a:avLst/>
          </a:prstGeom>
        </p:spPr>
      </p:pic>
      <p:sp>
        <p:nvSpPr>
          <p:cNvPr id="20" name="Rounded Rectangle 19"/>
          <p:cNvSpPr/>
          <p:nvPr/>
        </p:nvSpPr>
        <p:spPr>
          <a:xfrm>
            <a:off x="4207569" y="1616881"/>
            <a:ext cx="3040396" cy="40174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8050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3. ĐỊNH DẠNG TRANG</a:t>
            </a:r>
            <a:endParaRPr lang="en-US">
              <a:solidFill>
                <a:srgbClr val="FF0000"/>
              </a:solidFill>
            </a:endParaRPr>
          </a:p>
        </p:txBody>
      </p:sp>
      <p:sp>
        <p:nvSpPr>
          <p:cNvPr id="3" name="Content Placeholder 2"/>
          <p:cNvSpPr>
            <a:spLocks noGrp="1"/>
          </p:cNvSpPr>
          <p:nvPr>
            <p:ph idx="1"/>
          </p:nvPr>
        </p:nvSpPr>
        <p:spPr>
          <a:xfrm>
            <a:off x="838200" y="1500412"/>
            <a:ext cx="10515600" cy="4602068"/>
          </a:xfrm>
        </p:spPr>
        <p:txBody>
          <a:bodyPr>
            <a:normAutofit/>
          </a:bodyPr>
          <a:lstStyle/>
          <a:p>
            <a:r>
              <a:rPr lang="en-US" sz="3200" b="1"/>
              <a:t> Thao tác định dạng trang</a:t>
            </a:r>
          </a:p>
          <a:p>
            <a:pPr marL="457200" lvl="1" indent="0">
              <a:buNone/>
            </a:pPr>
            <a:endParaRPr lang="en-US" b="1" smtClean="0"/>
          </a:p>
          <a:p>
            <a:pPr lvl="1"/>
            <a:endParaRPr lang="en-US" b="1"/>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77</a:t>
            </a:fld>
            <a:endParaRPr lang="en-US"/>
          </a:p>
        </p:txBody>
      </p:sp>
      <p:sp>
        <p:nvSpPr>
          <p:cNvPr id="19" name="TextBox 18"/>
          <p:cNvSpPr txBox="1"/>
          <p:nvPr/>
        </p:nvSpPr>
        <p:spPr>
          <a:xfrm>
            <a:off x="1674363" y="2289508"/>
            <a:ext cx="4738733"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Dùng một trong các cách sau:</a:t>
            </a:r>
          </a:p>
        </p:txBody>
      </p:sp>
      <p:grpSp>
        <p:nvGrpSpPr>
          <p:cNvPr id="20" name="Group 9"/>
          <p:cNvGrpSpPr>
            <a:grpSpLocks/>
          </p:cNvGrpSpPr>
          <p:nvPr/>
        </p:nvGrpSpPr>
        <p:grpSpPr bwMode="auto">
          <a:xfrm>
            <a:off x="904231" y="2187907"/>
            <a:ext cx="762000" cy="665162"/>
            <a:chOff x="116" y="1666"/>
            <a:chExt cx="480" cy="419"/>
          </a:xfrm>
        </p:grpSpPr>
        <p:grpSp>
          <p:nvGrpSpPr>
            <p:cNvPr id="21" name="Group 3"/>
            <p:cNvGrpSpPr>
              <a:grpSpLocks/>
            </p:cNvGrpSpPr>
            <p:nvPr/>
          </p:nvGrpSpPr>
          <p:grpSpPr bwMode="auto">
            <a:xfrm>
              <a:off x="116" y="1666"/>
              <a:ext cx="480" cy="419"/>
              <a:chOff x="1110" y="2656"/>
              <a:chExt cx="1549" cy="1351"/>
            </a:xfrm>
          </p:grpSpPr>
          <p:sp>
            <p:nvSpPr>
              <p:cNvPr id="2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7"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8"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a:latin typeface="Times New Roman" pitchFamily="18" charset="0"/>
                </a:endParaRPr>
              </a:p>
            </p:txBody>
          </p:sp>
        </p:grpSp>
        <p:sp>
          <p:nvSpPr>
            <p:cNvPr id="23" name="Text Box 13"/>
            <p:cNvSpPr txBox="1">
              <a:spLocks noChangeArrowheads="1"/>
            </p:cNvSpPr>
            <p:nvPr/>
          </p:nvSpPr>
          <p:spPr bwMode="gray">
            <a:xfrm>
              <a:off x="180" y="1728"/>
              <a:ext cx="34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a:solidFill>
                    <a:schemeClr val="bg1"/>
                  </a:solidFill>
                </a:rPr>
                <a:t>***</a:t>
              </a:r>
            </a:p>
          </p:txBody>
        </p:sp>
      </p:grpSp>
      <p:sp>
        <p:nvSpPr>
          <p:cNvPr id="36" name="TextBox 35"/>
          <p:cNvSpPr txBox="1"/>
          <p:nvPr/>
        </p:nvSpPr>
        <p:spPr>
          <a:xfrm>
            <a:off x="1612121" y="2987629"/>
            <a:ext cx="542488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1: Dùng thanh công cụ Ribbon</a:t>
            </a:r>
          </a:p>
        </p:txBody>
      </p:sp>
      <p:sp>
        <p:nvSpPr>
          <p:cNvPr id="37" name="TextBox 36"/>
          <p:cNvSpPr txBox="1"/>
          <p:nvPr/>
        </p:nvSpPr>
        <p:spPr>
          <a:xfrm>
            <a:off x="2605425" y="4926959"/>
            <a:ext cx="5522666" cy="523220"/>
          </a:xfrm>
          <a:prstGeom prst="rect">
            <a:avLst/>
          </a:prstGeom>
          <a:noFill/>
        </p:spPr>
        <p:txBody>
          <a:bodyPr wrap="non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Hoặc dụng Hộp thoại </a:t>
            </a:r>
            <a:r>
              <a:rPr lang="en-US" sz="2800" b="1">
                <a:latin typeface="Times New Roman" panose="02020603050405020304" pitchFamily="18" charset="0"/>
                <a:cs typeface="Times New Roman" panose="02020603050405020304" pitchFamily="18" charset="0"/>
              </a:rPr>
              <a:t>Page </a:t>
            </a:r>
            <a:r>
              <a:rPr lang="en-US" sz="2800" b="1" smtClean="0">
                <a:latin typeface="Times New Roman" panose="02020603050405020304" pitchFamily="18" charset="0"/>
                <a:cs typeface="Times New Roman" panose="02020603050405020304" pitchFamily="18" charset="0"/>
              </a:rPr>
              <a:t>Setup</a:t>
            </a:r>
            <a:endParaRPr lang="en-US" sz="2800">
              <a:latin typeface="Times New Roman" panose="02020603050405020304" pitchFamily="18" charset="0"/>
              <a:cs typeface="Times New Roman" panose="02020603050405020304" pitchFamily="18" charset="0"/>
            </a:endParaRPr>
          </a:p>
        </p:txBody>
      </p:sp>
      <p:sp>
        <p:nvSpPr>
          <p:cNvPr id="38" name="TextBox 37"/>
          <p:cNvSpPr txBox="1"/>
          <p:nvPr/>
        </p:nvSpPr>
        <p:spPr>
          <a:xfrm>
            <a:off x="1742241" y="4427964"/>
            <a:ext cx="817563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2: Dùng hộp thoại, tùy vào định dạng thuộc tính</a:t>
            </a:r>
          </a:p>
        </p:txBody>
      </p:sp>
      <p:sp>
        <p:nvSpPr>
          <p:cNvPr id="18" name="TextBox 17"/>
          <p:cNvSpPr txBox="1"/>
          <p:nvPr/>
        </p:nvSpPr>
        <p:spPr>
          <a:xfrm>
            <a:off x="2605423" y="3477136"/>
            <a:ext cx="4022191" cy="954107"/>
          </a:xfrm>
          <a:prstGeom prst="rect">
            <a:avLst/>
          </a:prstGeom>
          <a:noFill/>
        </p:spPr>
        <p:txBody>
          <a:bodyPr wrap="non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Hoặc Thẻ Page Layout</a:t>
            </a:r>
          </a:p>
          <a:p>
            <a:pPr marL="457200" indent="-457200">
              <a:buFontTx/>
              <a:buChar char="-"/>
            </a:pPr>
            <a:r>
              <a:rPr lang="en-US" sz="2800">
                <a:latin typeface="Times New Roman" panose="02020603050405020304" pitchFamily="18" charset="0"/>
                <a:cs typeface="Times New Roman" panose="02020603050405020304" pitchFamily="18" charset="0"/>
              </a:rPr>
              <a:t>Hoặc  Thẻ </a:t>
            </a:r>
            <a:r>
              <a:rPr lang="en-US" sz="2800" smtClean="0">
                <a:latin typeface="Times New Roman" panose="02020603050405020304" pitchFamily="18" charset="0"/>
                <a:cs typeface="Times New Roman" panose="02020603050405020304" pitchFamily="18" charset="0"/>
              </a:rPr>
              <a:t>Design</a:t>
            </a:r>
            <a:endParaRPr lang="en-US" sz="2800">
              <a:latin typeface="Times New Roman" panose="02020603050405020304" pitchFamily="18" charset="0"/>
              <a:cs typeface="Times New Roman" panose="02020603050405020304" pitchFamily="18" charset="0"/>
            </a:endParaRPr>
          </a:p>
        </p:txBody>
      </p:sp>
      <p:sp>
        <p:nvSpPr>
          <p:cNvPr id="6" name="Sun 5">
            <a:hlinkClick r:id="rId2" action="ppaction://hlinksldjump"/>
          </p:cNvPr>
          <p:cNvSpPr/>
          <p:nvPr/>
        </p:nvSpPr>
        <p:spPr>
          <a:xfrm>
            <a:off x="6627614" y="3625064"/>
            <a:ext cx="409390" cy="26728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n 21">
            <a:hlinkClick r:id="rId3" action="ppaction://hlinksldjump"/>
          </p:cNvPr>
          <p:cNvSpPr/>
          <p:nvPr/>
        </p:nvSpPr>
        <p:spPr>
          <a:xfrm>
            <a:off x="6003706" y="4032659"/>
            <a:ext cx="409390" cy="26728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n 23">
            <a:hlinkClick r:id="rId4" action="ppaction://hlinksldjump"/>
          </p:cNvPr>
          <p:cNvSpPr/>
          <p:nvPr/>
        </p:nvSpPr>
        <p:spPr>
          <a:xfrm>
            <a:off x="8153400" y="5079203"/>
            <a:ext cx="409390" cy="26728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65829" y="5381660"/>
            <a:ext cx="6000361"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Cách </a:t>
            </a:r>
            <a:r>
              <a:rPr lang="en-US" sz="2800" smtClean="0">
                <a:latin typeface="Times New Roman" panose="02020603050405020304" pitchFamily="18" charset="0"/>
                <a:cs typeface="Times New Roman" panose="02020603050405020304" pitchFamily="18" charset="0"/>
              </a:rPr>
              <a:t>3: </a:t>
            </a:r>
            <a:r>
              <a:rPr lang="en-US" sz="2800">
                <a:latin typeface="Times New Roman" panose="02020603050405020304" pitchFamily="18" charset="0"/>
                <a:cs typeface="Times New Roman" panose="02020603050405020304" pitchFamily="18" charset="0"/>
              </a:rPr>
              <a:t>Dùng </a:t>
            </a:r>
            <a:r>
              <a:rPr lang="en-US" sz="2800" smtClean="0">
                <a:latin typeface="Times New Roman" panose="02020603050405020304" pitchFamily="18" charset="0"/>
                <a:cs typeface="Times New Roman" panose="02020603050405020304" pitchFamily="18" charset="0"/>
              </a:rPr>
              <a:t>thước dọc và thước ngang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7725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P spid="37" grpId="0"/>
      <p:bldP spid="38" grpId="0"/>
      <p:bldP spid="18" grpId="0"/>
      <p:bldP spid="6" grpId="0" animBg="1"/>
      <p:bldP spid="22" grpId="0" animBg="1"/>
      <p:bldP spid="24" grpId="0" animBg="1"/>
      <p:bldP spid="26"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GVTB: C. LÊ XUÂN  MAI</a:t>
            </a:r>
            <a:endParaRPr lang="en-US"/>
          </a:p>
        </p:txBody>
      </p:sp>
      <p:sp>
        <p:nvSpPr>
          <p:cNvPr id="3" name="Slide Number Placeholder 2"/>
          <p:cNvSpPr>
            <a:spLocks noGrp="1"/>
          </p:cNvSpPr>
          <p:nvPr>
            <p:ph type="sldNum" sz="quarter" idx="12"/>
          </p:nvPr>
        </p:nvSpPr>
        <p:spPr/>
        <p:txBody>
          <a:bodyPr/>
          <a:lstStyle/>
          <a:p>
            <a:fld id="{203899CD-D5DC-4B73-9F21-2920E822B0BF}" type="slidenum">
              <a:rPr lang="en-US" smtClean="0"/>
              <a:t>78</a:t>
            </a:fld>
            <a:endParaRPr lang="en-US"/>
          </a:p>
        </p:txBody>
      </p:sp>
      <p:pic>
        <p:nvPicPr>
          <p:cNvPr id="4" name="Picture 3"/>
          <p:cNvPicPr>
            <a:picLocks noChangeAspect="1"/>
          </p:cNvPicPr>
          <p:nvPr/>
        </p:nvPicPr>
        <p:blipFill>
          <a:blip r:embed="rId2"/>
          <a:stretch>
            <a:fillRect/>
          </a:stretch>
        </p:blipFill>
        <p:spPr>
          <a:xfrm>
            <a:off x="2275634" y="2739928"/>
            <a:ext cx="6711484" cy="2321130"/>
          </a:xfrm>
          <a:prstGeom prst="rect">
            <a:avLst/>
          </a:prstGeom>
        </p:spPr>
      </p:pic>
      <p:sp>
        <p:nvSpPr>
          <p:cNvPr id="5" name="Oval 4"/>
          <p:cNvSpPr/>
          <p:nvPr/>
        </p:nvSpPr>
        <p:spPr>
          <a:xfrm>
            <a:off x="6780651" y="2758742"/>
            <a:ext cx="2191143" cy="504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663321" y="3012141"/>
            <a:ext cx="1403608" cy="7893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C.2</a:t>
            </a:r>
          </a:p>
        </p:txBody>
      </p:sp>
      <p:sp>
        <p:nvSpPr>
          <p:cNvPr id="7" name="TextBox 6"/>
          <p:cNvSpPr txBox="1"/>
          <p:nvPr/>
        </p:nvSpPr>
        <p:spPr>
          <a:xfrm rot="21218960">
            <a:off x="6574286" y="977702"/>
            <a:ext cx="3501280" cy="461665"/>
          </a:xfrm>
          <a:prstGeom prst="rect">
            <a:avLst/>
          </a:prstGeom>
          <a:noFill/>
        </p:spPr>
        <p:txBody>
          <a:bodyPr wrap="none" rtlCol="0">
            <a:spAutoFit/>
          </a:bodyPr>
          <a:lstStyle>
            <a:defPPr>
              <a:defRPr lang="en-US"/>
            </a:defPPr>
            <a:lvl1pPr algn="ctr">
              <a:defRPr sz="2800" b="1">
                <a:solidFill>
                  <a:srgbClr val="FF0000"/>
                </a:solidFill>
                <a:latin typeface="Times New Roman" panose="02020603050405020304" pitchFamily="18" charset="0"/>
                <a:cs typeface="Times New Roman" panose="02020603050405020304" pitchFamily="18" charset="0"/>
              </a:defRPr>
            </a:lvl1pPr>
          </a:lstStyle>
          <a:p>
            <a:r>
              <a:rPr lang="en-US" sz="2400"/>
              <a:t>Mở hộp thoại Page Setup</a:t>
            </a:r>
          </a:p>
        </p:txBody>
      </p:sp>
      <p:sp>
        <p:nvSpPr>
          <p:cNvPr id="8" name="Explosion 2 7"/>
          <p:cNvSpPr/>
          <p:nvPr/>
        </p:nvSpPr>
        <p:spPr>
          <a:xfrm rot="21445300">
            <a:off x="5497631" y="580896"/>
            <a:ext cx="5949915" cy="1273056"/>
          </a:xfrm>
          <a:prstGeom prst="irregularSeal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p:cNvSpPr/>
          <p:nvPr/>
        </p:nvSpPr>
        <p:spPr>
          <a:xfrm>
            <a:off x="7437679" y="4556720"/>
            <a:ext cx="1034909" cy="504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9" idx="0"/>
          </p:cNvCxnSpPr>
          <p:nvPr/>
        </p:nvCxnSpPr>
        <p:spPr>
          <a:xfrm flipH="1">
            <a:off x="7955132" y="3209861"/>
            <a:ext cx="517454" cy="13468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251465"/>
      </p:ext>
    </p:extLst>
  </p:cSld>
  <p:clrMapOvr>
    <a:masterClrMapping/>
  </p:clrMapOvr>
  <p:transition spd="slow">
    <p:split orient="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rPr>
              <a:t>TỎ TƯỜNG</a:t>
            </a:r>
            <a:endParaRPr lang="en-US" b="1">
              <a:solidFill>
                <a:srgbClr val="FF0000"/>
              </a:solidFill>
            </a:endParaRP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79</a:t>
            </a:fld>
            <a:endParaRPr lang="en-US"/>
          </a:p>
        </p:txBody>
      </p:sp>
      <p:sp>
        <p:nvSpPr>
          <p:cNvPr id="6" name="Smiley Face 5">
            <a:hlinkClick r:id="rId2" action="ppaction://hlinkfile"/>
          </p:cNvPr>
          <p:cNvSpPr/>
          <p:nvPr/>
        </p:nvSpPr>
        <p:spPr>
          <a:xfrm>
            <a:off x="5866228" y="2264898"/>
            <a:ext cx="618978" cy="5486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54230"/>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Thanh </a:t>
            </a:r>
            <a:r>
              <a:rPr lang="en-US"/>
              <a:t>công cụ Ribbon cho định dạng kí tự</a:t>
            </a:r>
            <a:endParaRPr lang="en-US" sz="4000"/>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8</a:t>
            </a:fld>
            <a:endParaRPr lang="en-US"/>
          </a:p>
        </p:txBody>
      </p:sp>
      <p:sp>
        <p:nvSpPr>
          <p:cNvPr id="8" name="TextBox 7"/>
          <p:cNvSpPr txBox="1"/>
          <p:nvPr/>
        </p:nvSpPr>
        <p:spPr>
          <a:xfrm>
            <a:off x="9865935" y="3174683"/>
            <a:ext cx="1827744" cy="954107"/>
          </a:xfrm>
          <a:prstGeom prst="rect">
            <a:avLst/>
          </a:prstGeom>
          <a:noFill/>
        </p:spPr>
        <p:txBody>
          <a:bodyPr wrap="non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Phông chữ</a:t>
            </a:r>
          </a:p>
          <a:p>
            <a:pPr algn="ctr"/>
            <a:r>
              <a:rPr lang="en-US" sz="2800" b="1">
                <a:solidFill>
                  <a:srgbClr val="FF0000"/>
                </a:solidFill>
                <a:latin typeface="Times New Roman" panose="02020603050405020304" pitchFamily="18" charset="0"/>
                <a:cs typeface="Times New Roman" panose="02020603050405020304" pitchFamily="18" charset="0"/>
              </a:rPr>
              <a:t>(Font)</a:t>
            </a:r>
          </a:p>
        </p:txBody>
      </p:sp>
      <p:pic>
        <p:nvPicPr>
          <p:cNvPr id="9" name="Picture 8"/>
          <p:cNvPicPr>
            <a:picLocks noChangeAspect="1"/>
          </p:cNvPicPr>
          <p:nvPr/>
        </p:nvPicPr>
        <p:blipFill>
          <a:blip r:embed="rId2"/>
          <a:stretch>
            <a:fillRect/>
          </a:stretch>
        </p:blipFill>
        <p:spPr>
          <a:xfrm>
            <a:off x="1095373" y="1936078"/>
            <a:ext cx="8534401" cy="4347702"/>
          </a:xfrm>
          <a:prstGeom prst="rect">
            <a:avLst/>
          </a:prstGeom>
        </p:spPr>
      </p:pic>
      <p:sp>
        <p:nvSpPr>
          <p:cNvPr id="7" name="Rectangle 6"/>
          <p:cNvSpPr/>
          <p:nvPr/>
        </p:nvSpPr>
        <p:spPr>
          <a:xfrm>
            <a:off x="4038600" y="2465793"/>
            <a:ext cx="1675210" cy="5430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888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7"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rPr>
              <a:t>CỦNG CỐ</a:t>
            </a:r>
            <a:endParaRPr lang="en-US" b="1">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80</a:t>
            </a:fld>
            <a:endParaRPr lang="en-US"/>
          </a:p>
        </p:txBody>
      </p:sp>
      <p:graphicFrame>
        <p:nvGraphicFramePr>
          <p:cNvPr id="12" name="Content Placeholder 4"/>
          <p:cNvGraphicFramePr>
            <a:graphicFrameLocks noGrp="1"/>
          </p:cNvGraphicFramePr>
          <p:nvPr>
            <p:ph idx="1"/>
            <p:extLst>
              <p:ext uri="{D42A27DB-BD31-4B8C-83A1-F6EECF244321}">
                <p14:modId xmlns:p14="http://schemas.microsoft.com/office/powerpoint/2010/main" val="1224635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6315341"/>
      </p:ext>
    </p:extLst>
  </p:cSld>
  <p:clrMapOvr>
    <a:masterClrMapping/>
  </p:clrMapOvr>
  <p:transition spd="slow">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solidFill>
                  <a:srgbClr val="FF0000"/>
                </a:solidFill>
              </a:rPr>
              <a:t>Câu hỏi củng cố</a:t>
            </a:r>
            <a:endParaRPr lang="en-US">
              <a:solidFill>
                <a:srgbClr val="FF0000"/>
              </a:solidFill>
            </a:endParaRPr>
          </a:p>
        </p:txBody>
      </p:sp>
      <p:sp>
        <p:nvSpPr>
          <p:cNvPr id="3" name="Content Placeholder 2"/>
          <p:cNvSpPr>
            <a:spLocks noGrp="1"/>
          </p:cNvSpPr>
          <p:nvPr>
            <p:ph idx="1"/>
          </p:nvPr>
        </p:nvSpPr>
        <p:spPr/>
        <p:txBody>
          <a:bodyPr/>
          <a:lstStyle/>
          <a:p>
            <a:pPr marL="0" indent="0">
              <a:buNone/>
            </a:pPr>
            <a:r>
              <a:rPr lang="en-US" smtClean="0"/>
              <a:t>Giáo viên sẽ giao câu hỏi trắc nghiệm trên </a:t>
            </a:r>
            <a:r>
              <a:rPr lang="en-US" b="1" smtClean="0"/>
              <a:t>classroom</a:t>
            </a:r>
            <a:r>
              <a:rPr lang="en-US" smtClean="0"/>
              <a:t> của lớp.</a:t>
            </a:r>
          </a:p>
          <a:p>
            <a:pPr marL="0" indent="0">
              <a:buNone/>
            </a:pPr>
            <a:r>
              <a:rPr lang="en-US" smtClean="0"/>
              <a:t>Học sinh sẽ được nhận bộ câu hỏi sau khi học trực tuyến bài này qua mạng.</a:t>
            </a:r>
          </a:p>
          <a:p>
            <a:pPr marL="0" indent="0">
              <a:buNone/>
            </a:pPr>
            <a:endParaRPr lang="en-US"/>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81</a:t>
            </a:fld>
            <a:endParaRPr lang="en-US"/>
          </a:p>
        </p:txBody>
      </p:sp>
      <p:sp>
        <p:nvSpPr>
          <p:cNvPr id="6" name="Down Ribbon 5"/>
          <p:cNvSpPr/>
          <p:nvPr/>
        </p:nvSpPr>
        <p:spPr>
          <a:xfrm>
            <a:off x="712692" y="4114800"/>
            <a:ext cx="10824883" cy="1167554"/>
          </a:xfrm>
          <a:prstGeom prst="ribbon">
            <a:avLst/>
          </a:prstGeom>
          <a:gradFill flip="none" rotWithShape="1">
            <a:gsLst>
              <a:gs pos="0">
                <a:srgbClr val="09DDBA">
                  <a:tint val="66000"/>
                  <a:satMod val="160000"/>
                </a:srgbClr>
              </a:gs>
              <a:gs pos="50000">
                <a:srgbClr val="09DDBA">
                  <a:tint val="44500"/>
                  <a:satMod val="160000"/>
                </a:srgbClr>
              </a:gs>
              <a:gs pos="100000">
                <a:srgbClr val="09DDBA">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3604666" y="4417720"/>
            <a:ext cx="5040932"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7030A0"/>
                  </a:solidFill>
                </a:ln>
                <a:solidFill>
                  <a:srgbClr val="FF0000"/>
                </a:solidFill>
                <a:effectLst>
                  <a:glow rad="101600">
                    <a:schemeClr val="accent4">
                      <a:satMod val="175000"/>
                      <a:alpha val="40000"/>
                    </a:schemeClr>
                  </a:glow>
                </a:effectLst>
              </a:rPr>
              <a:t>Chúc các em học tốt!</a:t>
            </a:r>
          </a:p>
        </p:txBody>
      </p:sp>
      <p:sp>
        <p:nvSpPr>
          <p:cNvPr id="9" name="Sun 8"/>
          <p:cNvSpPr/>
          <p:nvPr/>
        </p:nvSpPr>
        <p:spPr>
          <a:xfrm>
            <a:off x="2452699" y="4290641"/>
            <a:ext cx="726142" cy="571141"/>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Sun 9"/>
          <p:cNvSpPr/>
          <p:nvPr/>
        </p:nvSpPr>
        <p:spPr>
          <a:xfrm>
            <a:off x="9071423" y="4290641"/>
            <a:ext cx="726142" cy="571141"/>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10431348"/>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Thanh công cụ Ribbon cho định dạng kí tự</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t>GVTB: C. LÊ XUÂN  MAI</a:t>
            </a:r>
            <a:endParaRPr lang="en-US"/>
          </a:p>
        </p:txBody>
      </p:sp>
      <p:sp>
        <p:nvSpPr>
          <p:cNvPr id="5" name="Slide Number Placeholder 4"/>
          <p:cNvSpPr>
            <a:spLocks noGrp="1"/>
          </p:cNvSpPr>
          <p:nvPr>
            <p:ph type="sldNum" sz="quarter" idx="12"/>
          </p:nvPr>
        </p:nvSpPr>
        <p:spPr/>
        <p:txBody>
          <a:bodyPr/>
          <a:lstStyle/>
          <a:p>
            <a:fld id="{203899CD-D5DC-4B73-9F21-2920E822B0BF}" type="slidenum">
              <a:rPr lang="en-US" smtClean="0"/>
              <a:t>9</a:t>
            </a:fld>
            <a:endParaRPr lang="en-US"/>
          </a:p>
        </p:txBody>
      </p:sp>
      <p:pic>
        <p:nvPicPr>
          <p:cNvPr id="6" name="Picture 5"/>
          <p:cNvPicPr>
            <a:picLocks noChangeAspect="1"/>
          </p:cNvPicPr>
          <p:nvPr/>
        </p:nvPicPr>
        <p:blipFill>
          <a:blip r:embed="rId2"/>
          <a:stretch>
            <a:fillRect/>
          </a:stretch>
        </p:blipFill>
        <p:spPr>
          <a:xfrm>
            <a:off x="652461" y="2249415"/>
            <a:ext cx="9348789" cy="2804637"/>
          </a:xfrm>
          <a:prstGeom prst="rect">
            <a:avLst/>
          </a:prstGeom>
        </p:spPr>
      </p:pic>
      <p:sp>
        <p:nvSpPr>
          <p:cNvPr id="7" name="Rectangle 6"/>
          <p:cNvSpPr/>
          <p:nvPr/>
        </p:nvSpPr>
        <p:spPr>
          <a:xfrm>
            <a:off x="4157664" y="3771901"/>
            <a:ext cx="1428751" cy="57834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p:cNvSpPr txBox="1"/>
          <p:nvPr/>
        </p:nvSpPr>
        <p:spPr>
          <a:xfrm>
            <a:off x="10197245" y="3106968"/>
            <a:ext cx="1585690" cy="954107"/>
          </a:xfrm>
          <a:prstGeom prst="rect">
            <a:avLst/>
          </a:prstGeom>
          <a:noFill/>
        </p:spPr>
        <p:txBody>
          <a:bodyPr wrap="non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Kiểu chữ</a:t>
            </a:r>
          </a:p>
          <a:p>
            <a:pPr algn="ctr"/>
            <a:r>
              <a:rPr lang="en-US" sz="2800" b="1">
                <a:solidFill>
                  <a:srgbClr val="FF0000"/>
                </a:solidFill>
                <a:latin typeface="Times New Roman" panose="02020603050405020304" pitchFamily="18" charset="0"/>
                <a:cs typeface="Times New Roman" panose="02020603050405020304" pitchFamily="18" charset="0"/>
              </a:rPr>
              <a:t>(Style)</a:t>
            </a:r>
          </a:p>
        </p:txBody>
      </p:sp>
    </p:spTree>
    <p:extLst>
      <p:ext uri="{BB962C8B-B14F-4D97-AF65-F5344CB8AC3E}">
        <p14:creationId xmlns:p14="http://schemas.microsoft.com/office/powerpoint/2010/main" val="26283176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1327</TotalTime>
  <Words>2090</Words>
  <Application>Microsoft Office PowerPoint</Application>
  <PresentationFormat>Widescreen</PresentationFormat>
  <Paragraphs>468</Paragraphs>
  <Slides>81</Slides>
  <Notes>7</Notes>
  <HiddenSlides>6</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Tahoma</vt:lpstr>
      <vt:lpstr>Times New Roman</vt:lpstr>
      <vt:lpstr>Wingdings</vt:lpstr>
      <vt:lpstr>Office Theme</vt:lpstr>
      <vt:lpstr>BÀI 16</vt:lpstr>
      <vt:lpstr>NỘI DUNG TIẾT DẠY</vt:lpstr>
      <vt:lpstr>PowerPoint Presentation</vt:lpstr>
      <vt:lpstr>Bài 16. ĐỊNH DẠNG VĂN BẢN</vt:lpstr>
      <vt:lpstr>Bài 16. ĐỊNH DẠNG VĂN BẢN</vt:lpstr>
      <vt:lpstr>1. ĐỊNH DẠNG KÍ TỰ</vt:lpstr>
      <vt:lpstr>1. ĐỊNH DẠNG KÍ TỰ</vt:lpstr>
      <vt:lpstr>Thanh công cụ Ribbon cho định dạng kí tự</vt:lpstr>
      <vt:lpstr>Thanh công cụ Ribbon cho định dạng kí tự</vt:lpstr>
      <vt:lpstr>Thanh công cụ Ribbon cho định dạng kí tự</vt:lpstr>
      <vt:lpstr>Thanh công cụ Ribbon cho định dạng kí tự</vt:lpstr>
      <vt:lpstr>1. ĐỊNH DẠNG KÍ TỰ</vt:lpstr>
      <vt:lpstr>PowerPoint Presentation</vt:lpstr>
      <vt:lpstr>PowerPoint Presentation</vt:lpstr>
      <vt:lpstr>1. ĐỊNH DẠNG KÍ TỰ</vt:lpstr>
      <vt:lpstr>1. ĐỊNH DẠNG KÍ TỰ</vt:lpstr>
      <vt:lpstr>1. ĐỊNH DẠNG KÍ TỰ</vt:lpstr>
      <vt:lpstr>1. ĐỊNH DẠNG KÍ TỰ</vt:lpstr>
      <vt:lpstr>1. ĐỊNH DẠNG KÍ TỰ</vt:lpstr>
      <vt:lpstr>1. ĐỊNH DẠNG KÍ TỰ</vt:lpstr>
      <vt:lpstr>1. ĐỊNH DẠNG KÍ TỰ</vt:lpstr>
      <vt:lpstr>1. ĐỊNH DẠNG KÍ TỰ</vt:lpstr>
      <vt:lpstr>2. ĐỊNH DẠNG ĐOẠN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ĐỊNH DẠNG ĐOẠN VĂN BẢN</vt:lpstr>
      <vt:lpstr>2. ĐỊNH DẠNG ĐOẠN VĂN BẢN</vt:lpstr>
      <vt:lpstr>Thanh công cụ Ribbon cho định dạng đoạn văn bản</vt:lpstr>
      <vt:lpstr>Thanh công cụ Ribbon cho định dạng đoạn văn bản</vt:lpstr>
      <vt:lpstr>Thanh công cụ Ribbon cho định dạng đoạn văn bản</vt:lpstr>
      <vt:lpstr>Thanh công cụ Ribbon cho định dạng đoạn văn bản</vt:lpstr>
      <vt:lpstr>Thanh công cụ Ribbon cho định dạng đoạn văn bản</vt:lpstr>
      <vt:lpstr>PowerPoint Presentation</vt:lpstr>
      <vt:lpstr>PowerPoint Presentation</vt:lpstr>
      <vt:lpstr>2. ĐỊNH DẠNG ĐOẠN VĂN BẢN</vt:lpstr>
      <vt:lpstr>PowerPoint Presentation</vt:lpstr>
      <vt:lpstr>PowerPoint Presentation</vt:lpstr>
      <vt:lpstr>2. ĐỊNH DẠNG ĐOẠN VĂN BẢN</vt:lpstr>
      <vt:lpstr>2. ĐỊNH DẠNG ĐOẠN VĂN BẢN</vt:lpstr>
      <vt:lpstr>2. ĐỊNH DẠNG ĐOẠN VĂN BẢN</vt:lpstr>
      <vt:lpstr>2. ĐỊNH DẠNG ĐOẠN VĂN BẢN</vt:lpstr>
      <vt:lpstr>PowerPoint Presentation</vt:lpstr>
      <vt:lpstr>PowerPoint Presentation</vt:lpstr>
      <vt:lpstr>PowerPoint Presentation</vt:lpstr>
      <vt:lpstr>2. ĐỊNH DẠNG ĐOẠN VĂN BẢN</vt:lpstr>
      <vt:lpstr>2. ĐỊNH DẠNG ĐOẠN VĂN BẢN</vt:lpstr>
      <vt:lpstr>1. ĐỊNH DẠNG KÍ TỰ</vt:lpstr>
      <vt:lpstr>1. ĐỊNH DẠNG KÍ TỰ</vt:lpstr>
      <vt:lpstr>2. ĐỊNH DẠNG ĐOẠN VĂN BẢN</vt:lpstr>
      <vt:lpstr>2. ĐỊNH DẠNG ĐOẠN VĂN BẢN</vt:lpstr>
      <vt:lpstr>PowerPoint Presentation</vt:lpstr>
      <vt:lpstr>3. ĐỊNH DẠNG TRANG</vt:lpstr>
      <vt:lpstr>PowerPoint Presentation</vt:lpstr>
      <vt:lpstr>PowerPoint Presentation</vt:lpstr>
      <vt:lpstr>PowerPoint Presentation</vt:lpstr>
      <vt:lpstr>3. ĐỊNH DẠNG TRANG</vt:lpstr>
      <vt:lpstr>3. ĐỊNH DẠNG TRANG</vt:lpstr>
      <vt:lpstr>PowerPoint Presentation</vt:lpstr>
      <vt:lpstr>PowerPoint Presentation</vt:lpstr>
      <vt:lpstr>PowerPoint Presentation</vt:lpstr>
      <vt:lpstr>PowerPoint Presentation</vt:lpstr>
      <vt:lpstr>PowerPoint Presentation</vt:lpstr>
      <vt:lpstr>PowerPoint Presentation</vt:lpstr>
      <vt:lpstr>3. ĐỊNH DẠNG TRANG</vt:lpstr>
      <vt:lpstr>PowerPoint Presentation</vt:lpstr>
      <vt:lpstr>PowerPoint Presentation</vt:lpstr>
      <vt:lpstr>PowerPoint Presentation</vt:lpstr>
      <vt:lpstr>3. ĐỊNH DẠNG TRANG</vt:lpstr>
      <vt:lpstr>3. ĐỊNH DẠNG TRANG</vt:lpstr>
      <vt:lpstr>PowerPoint Presentation</vt:lpstr>
      <vt:lpstr>TỎ TƯỜNG</vt:lpstr>
      <vt:lpstr>CỦNG CỐ</vt:lpstr>
      <vt:lpstr>Câu hỏi củng cố</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giam doc</dc:creator>
  <cp:lastModifiedBy>giam doc</cp:lastModifiedBy>
  <cp:revision>403</cp:revision>
  <dcterms:created xsi:type="dcterms:W3CDTF">2020-03-26T09:26:10Z</dcterms:created>
  <dcterms:modified xsi:type="dcterms:W3CDTF">2020-04-05T22:15:39Z</dcterms:modified>
</cp:coreProperties>
</file>